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70"/>
  </p:notesMasterIdLst>
  <p:sldIdLst>
    <p:sldId id="258" r:id="rId2"/>
    <p:sldId id="259" r:id="rId3"/>
    <p:sldId id="404" r:id="rId4"/>
    <p:sldId id="261" r:id="rId5"/>
    <p:sldId id="405" r:id="rId6"/>
    <p:sldId id="407" r:id="rId7"/>
    <p:sldId id="409" r:id="rId8"/>
    <p:sldId id="406" r:id="rId9"/>
    <p:sldId id="408" r:id="rId10"/>
    <p:sldId id="263" r:id="rId11"/>
    <p:sldId id="264" r:id="rId12"/>
    <p:sldId id="265" r:id="rId13"/>
    <p:sldId id="266" r:id="rId14"/>
    <p:sldId id="291" r:id="rId15"/>
    <p:sldId id="442" r:id="rId16"/>
    <p:sldId id="423" r:id="rId17"/>
    <p:sldId id="418" r:id="rId18"/>
    <p:sldId id="296" r:id="rId19"/>
    <p:sldId id="267" r:id="rId20"/>
    <p:sldId id="297" r:id="rId21"/>
    <p:sldId id="298" r:id="rId22"/>
    <p:sldId id="299" r:id="rId23"/>
    <p:sldId id="302" r:id="rId24"/>
    <p:sldId id="269" r:id="rId25"/>
    <p:sldId id="270" r:id="rId26"/>
    <p:sldId id="428" r:id="rId27"/>
    <p:sldId id="443" r:id="rId28"/>
    <p:sldId id="424" r:id="rId29"/>
    <p:sldId id="272" r:id="rId30"/>
    <p:sldId id="273" r:id="rId31"/>
    <p:sldId id="312" r:id="rId32"/>
    <p:sldId id="313" r:id="rId33"/>
    <p:sldId id="427" r:id="rId34"/>
    <p:sldId id="314" r:id="rId35"/>
    <p:sldId id="315" r:id="rId36"/>
    <p:sldId id="319" r:id="rId37"/>
    <p:sldId id="425" r:id="rId38"/>
    <p:sldId id="389" r:id="rId39"/>
    <p:sldId id="412" r:id="rId40"/>
    <p:sldId id="429" r:id="rId41"/>
    <p:sldId id="293" r:id="rId42"/>
    <p:sldId id="279" r:id="rId43"/>
    <p:sldId id="430" r:id="rId44"/>
    <p:sldId id="417" r:id="rId45"/>
    <p:sldId id="414" r:id="rId46"/>
    <p:sldId id="416" r:id="rId47"/>
    <p:sldId id="304" r:id="rId48"/>
    <p:sldId id="281" r:id="rId49"/>
    <p:sldId id="422" r:id="rId50"/>
    <p:sldId id="411" r:id="rId51"/>
    <p:sldId id="444" r:id="rId52"/>
    <p:sldId id="426" r:id="rId53"/>
    <p:sldId id="303" r:id="rId54"/>
    <p:sldId id="305" r:id="rId55"/>
    <p:sldId id="419" r:id="rId56"/>
    <p:sldId id="420" r:id="rId57"/>
    <p:sldId id="421" r:id="rId58"/>
    <p:sldId id="324" r:id="rId59"/>
    <p:sldId id="307" r:id="rId60"/>
    <p:sldId id="283" r:id="rId61"/>
    <p:sldId id="284" r:id="rId62"/>
    <p:sldId id="285" r:id="rId63"/>
    <p:sldId id="286" r:id="rId64"/>
    <p:sldId id="287" r:id="rId65"/>
    <p:sldId id="288" r:id="rId66"/>
    <p:sldId id="289" r:id="rId67"/>
    <p:sldId id="290" r:id="rId68"/>
    <p:sldId id="441" r:id="rId69"/>
  </p:sldIdLst>
  <p:sldSz cx="12192000" cy="6858000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25" autoAdjust="0"/>
    <p:restoredTop sz="94660"/>
  </p:normalViewPr>
  <p:slideViewPr>
    <p:cSldViewPr snapToGrid="0">
      <p:cViewPr varScale="1">
        <p:scale>
          <a:sx n="159" d="100"/>
          <a:sy n="159" d="100"/>
        </p:scale>
        <p:origin x="144" y="1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B7D6DDD3-D7E9-488B-B626-1E8285E424D8}" type="datetimeFigureOut">
              <a:rPr lang="en-US" smtClean="0"/>
              <a:t>9/12/2022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65CF6084-2C3C-4FE7-B181-D16A342905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4252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CF6084-2C3C-4FE7-B181-D16A3429058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5289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052499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>
          <a:xfrm>
            <a:off x="0" y="6171233"/>
            <a:ext cx="12192000" cy="697337"/>
          </a:xfrm>
          <a:prstGeom prst="rect">
            <a:avLst/>
          </a:prstGeom>
          <a:solidFill>
            <a:srgbClr val="57068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17" name="Rectangle 16"/>
          <p:cNvSpPr/>
          <p:nvPr userDrawn="1"/>
        </p:nvSpPr>
        <p:spPr>
          <a:xfrm>
            <a:off x="17" y="6094179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9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165" y="6292312"/>
            <a:ext cx="2113225" cy="334949"/>
          </a:xfrm>
          <a:prstGeom prst="rect">
            <a:avLst/>
          </a:prstGeom>
        </p:spPr>
      </p:pic>
      <p:pic>
        <p:nvPicPr>
          <p:cNvPr id="15" name="Picture 14" descr="final-logo-3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1915" y="6270691"/>
            <a:ext cx="1117381" cy="817404"/>
          </a:xfrm>
          <a:prstGeom prst="rect">
            <a:avLst/>
          </a:prstGeom>
        </p:spPr>
      </p:pic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46796" y="6314270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7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7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97282" y="6459787"/>
            <a:ext cx="2472271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91440" indent="-91440">
              <a:buSzPct val="100000"/>
              <a:buFont typeface="Wingdings" panose="05000000000000000000" pitchFamily="2" charset="2"/>
              <a:buChar char="q"/>
              <a:defRPr/>
            </a:lvl1pPr>
          </a:lstStyle>
          <a:p>
            <a:pPr lvl="0"/>
            <a:r>
              <a:rPr lang="en-US" dirty="0"/>
              <a:t> 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9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 userDrawn="1"/>
        </p:nvSpPr>
        <p:spPr>
          <a:xfrm>
            <a:off x="0" y="6339080"/>
            <a:ext cx="12192000" cy="518920"/>
          </a:xfrm>
          <a:prstGeom prst="rect">
            <a:avLst/>
          </a:prstGeom>
          <a:solidFill>
            <a:srgbClr val="57068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17" y="627259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7" name="Picture 16" descr="final-logo-3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1915" y="6379551"/>
            <a:ext cx="1117381" cy="81740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046" y="6405566"/>
            <a:ext cx="2113225" cy="334949"/>
          </a:xfrm>
          <a:prstGeom prst="rect">
            <a:avLst/>
          </a:prstGeom>
        </p:spPr>
      </p:pic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46796" y="6314270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5"/>
            <a:ext cx="10058400" cy="10545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106019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477911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214193"/>
            <a:ext cx="4937760" cy="33782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477911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214193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6339080"/>
            <a:ext cx="12192000" cy="518920"/>
          </a:xfrm>
          <a:prstGeom prst="rect">
            <a:avLst/>
          </a:prstGeom>
          <a:solidFill>
            <a:srgbClr val="57068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11" name="Rectangle 10"/>
          <p:cNvSpPr/>
          <p:nvPr userDrawn="1"/>
        </p:nvSpPr>
        <p:spPr>
          <a:xfrm>
            <a:off x="17" y="627259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32683" y="6508672"/>
            <a:ext cx="984019" cy="273844"/>
          </a:xfrm>
          <a:prstGeom prst="rect">
            <a:avLst/>
          </a:prstGeom>
        </p:spPr>
        <p:txBody>
          <a:bodyPr vert="horz" lIns="68567" tIns="34289" rIns="68567" bIns="34289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509" y="6405566"/>
            <a:ext cx="2113225" cy="334949"/>
          </a:xfrm>
          <a:prstGeom prst="rect">
            <a:avLst/>
          </a:prstGeom>
        </p:spPr>
      </p:pic>
      <p:pic>
        <p:nvPicPr>
          <p:cNvPr id="16" name="Picture 15" descr="final-logo-3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2545" y="6446623"/>
            <a:ext cx="923615" cy="67565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8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3" y="6459787"/>
            <a:ext cx="2618511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7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7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97282" y="6459787"/>
            <a:ext cx="2472271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6160665"/>
            <a:ext cx="12192000" cy="697337"/>
          </a:xfrm>
          <a:prstGeom prst="rect">
            <a:avLst/>
          </a:prstGeom>
          <a:solidFill>
            <a:srgbClr val="57068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/>
          </a:p>
        </p:txBody>
      </p:sp>
      <p:sp>
        <p:nvSpPr>
          <p:cNvPr id="9" name="Rectangle 8"/>
          <p:cNvSpPr/>
          <p:nvPr/>
        </p:nvSpPr>
        <p:spPr>
          <a:xfrm>
            <a:off x="17" y="6094179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5"/>
            <a:ext cx="10058400" cy="10402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539279"/>
            <a:ext cx="10058400" cy="432981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46796" y="6314270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097280" y="14330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08" y="6307400"/>
            <a:ext cx="2113225" cy="334949"/>
          </a:xfrm>
          <a:prstGeom prst="rect">
            <a:avLst/>
          </a:prstGeom>
        </p:spPr>
      </p:pic>
      <p:pic>
        <p:nvPicPr>
          <p:cNvPr id="15" name="Picture 14" descr="final-logo-3.eps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1915" y="6270691"/>
            <a:ext cx="1117381" cy="81740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4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1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0.png"/><Relationship Id="rId4" Type="http://schemas.openxmlformats.org/officeDocument/2006/relationships/image" Target="../media/image1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0.png"/><Relationship Id="rId3" Type="http://schemas.openxmlformats.org/officeDocument/2006/relationships/image" Target="../media/image200.png"/><Relationship Id="rId7" Type="http://schemas.openxmlformats.org/officeDocument/2006/relationships/image" Target="../media/image240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0.png"/><Relationship Id="rId5" Type="http://schemas.openxmlformats.org/officeDocument/2006/relationships/image" Target="../media/image220.png"/><Relationship Id="rId10" Type="http://schemas.openxmlformats.org/officeDocument/2006/relationships/image" Target="../media/image27.png"/><Relationship Id="rId4" Type="http://schemas.openxmlformats.org/officeDocument/2006/relationships/image" Target="../media/image210.png"/><Relationship Id="rId9" Type="http://schemas.openxmlformats.org/officeDocument/2006/relationships/image" Target="../media/image26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0.png"/><Relationship Id="rId3" Type="http://schemas.openxmlformats.org/officeDocument/2006/relationships/image" Target="../media/image200.png"/><Relationship Id="rId7" Type="http://schemas.openxmlformats.org/officeDocument/2006/relationships/image" Target="../media/image24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0.png"/><Relationship Id="rId5" Type="http://schemas.openxmlformats.org/officeDocument/2006/relationships/image" Target="../media/image220.png"/><Relationship Id="rId4" Type="http://schemas.openxmlformats.org/officeDocument/2006/relationships/image" Target="../media/image210.png"/><Relationship Id="rId9" Type="http://schemas.openxmlformats.org/officeDocument/2006/relationships/image" Target="../media/image26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1.png"/><Relationship Id="rId2" Type="http://schemas.openxmlformats.org/officeDocument/2006/relationships/image" Target="../media/image4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2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1.png"/><Relationship Id="rId2" Type="http://schemas.openxmlformats.org/officeDocument/2006/relationships/image" Target="../media/image5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2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64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12" Type="http://schemas.openxmlformats.org/officeDocument/2006/relationships/image" Target="../media/image63.png"/><Relationship Id="rId2" Type="http://schemas.openxmlformats.org/officeDocument/2006/relationships/image" Target="../media/image531.png"/><Relationship Id="rId16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11" Type="http://schemas.openxmlformats.org/officeDocument/2006/relationships/image" Target="../media/image62.png"/><Relationship Id="rId5" Type="http://schemas.openxmlformats.org/officeDocument/2006/relationships/image" Target="../media/image56.png"/><Relationship Id="rId15" Type="http://schemas.openxmlformats.org/officeDocument/2006/relationships/image" Target="../media/image66.png"/><Relationship Id="rId10" Type="http://schemas.openxmlformats.org/officeDocument/2006/relationships/image" Target="../media/image61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Relationship Id="rId14" Type="http://schemas.openxmlformats.org/officeDocument/2006/relationships/image" Target="../media/image65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76.png"/><Relationship Id="rId18" Type="http://schemas.openxmlformats.org/officeDocument/2006/relationships/image" Target="../media/image81.png"/><Relationship Id="rId3" Type="http://schemas.openxmlformats.org/officeDocument/2006/relationships/image" Target="../media/image69.png"/><Relationship Id="rId7" Type="http://schemas.openxmlformats.org/officeDocument/2006/relationships/image" Target="../media/image65.png"/><Relationship Id="rId12" Type="http://schemas.openxmlformats.org/officeDocument/2006/relationships/image" Target="../media/image75.png"/><Relationship Id="rId17" Type="http://schemas.openxmlformats.org/officeDocument/2006/relationships/image" Target="../media/image80.png"/><Relationship Id="rId2" Type="http://schemas.openxmlformats.org/officeDocument/2006/relationships/image" Target="../media/image68.png"/><Relationship Id="rId16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11" Type="http://schemas.openxmlformats.org/officeDocument/2006/relationships/image" Target="../media/image74.png"/><Relationship Id="rId5" Type="http://schemas.openxmlformats.org/officeDocument/2006/relationships/image" Target="../media/image71.png"/><Relationship Id="rId15" Type="http://schemas.openxmlformats.org/officeDocument/2006/relationships/image" Target="../media/image78.png"/><Relationship Id="rId10" Type="http://schemas.openxmlformats.org/officeDocument/2006/relationships/image" Target="../media/image73.png"/><Relationship Id="rId4" Type="http://schemas.openxmlformats.org/officeDocument/2006/relationships/image" Target="../media/image70.png"/><Relationship Id="rId9" Type="http://schemas.openxmlformats.org/officeDocument/2006/relationships/image" Target="../media/image67.png"/><Relationship Id="rId14" Type="http://schemas.openxmlformats.org/officeDocument/2006/relationships/image" Target="../media/image77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1.png"/><Relationship Id="rId3" Type="http://schemas.openxmlformats.org/officeDocument/2006/relationships/image" Target="../media/image410.png"/><Relationship Id="rId7" Type="http://schemas.openxmlformats.org/officeDocument/2006/relationships/image" Target="../media/image45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0.png"/><Relationship Id="rId5" Type="http://schemas.openxmlformats.org/officeDocument/2006/relationships/image" Target="../media/image431.png"/><Relationship Id="rId4" Type="http://schemas.openxmlformats.org/officeDocument/2006/relationships/image" Target="../media/image420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82.png"/><Relationship Id="rId7" Type="http://schemas.openxmlformats.org/officeDocument/2006/relationships/image" Target="../media/image8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image" Target="../media/image431.png"/><Relationship Id="rId4" Type="http://schemas.openxmlformats.org/officeDocument/2006/relationships/image" Target="../media/image8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13" Type="http://schemas.openxmlformats.org/officeDocument/2006/relationships/image" Target="../media/image97.png"/><Relationship Id="rId3" Type="http://schemas.openxmlformats.org/officeDocument/2006/relationships/image" Target="../media/image90.png"/><Relationship Id="rId7" Type="http://schemas.openxmlformats.org/officeDocument/2006/relationships/image" Target="../media/image92.png"/><Relationship Id="rId12" Type="http://schemas.openxmlformats.org/officeDocument/2006/relationships/image" Target="../media/image96.png"/><Relationship Id="rId2" Type="http://schemas.openxmlformats.org/officeDocument/2006/relationships/image" Target="../media/image89.png"/><Relationship Id="rId16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11" Type="http://schemas.openxmlformats.org/officeDocument/2006/relationships/image" Target="../media/image95.png"/><Relationship Id="rId5" Type="http://schemas.openxmlformats.org/officeDocument/2006/relationships/image" Target="../media/image56.png"/><Relationship Id="rId15" Type="http://schemas.openxmlformats.org/officeDocument/2006/relationships/image" Target="../media/image99.png"/><Relationship Id="rId10" Type="http://schemas.openxmlformats.org/officeDocument/2006/relationships/image" Target="../media/image94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Relationship Id="rId14" Type="http://schemas.openxmlformats.org/officeDocument/2006/relationships/image" Target="../media/image98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13" Type="http://schemas.openxmlformats.org/officeDocument/2006/relationships/image" Target="../media/image106.png"/><Relationship Id="rId3" Type="http://schemas.openxmlformats.org/officeDocument/2006/relationships/image" Target="../media/image102.png"/><Relationship Id="rId7" Type="http://schemas.openxmlformats.org/officeDocument/2006/relationships/image" Target="../media/image98.png"/><Relationship Id="rId12" Type="http://schemas.openxmlformats.org/officeDocument/2006/relationships/image" Target="../media/image105.png"/><Relationship Id="rId17" Type="http://schemas.openxmlformats.org/officeDocument/2006/relationships/image" Target="../media/image110.png"/><Relationship Id="rId2" Type="http://schemas.openxmlformats.org/officeDocument/2006/relationships/image" Target="../media/image101.png"/><Relationship Id="rId16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11" Type="http://schemas.openxmlformats.org/officeDocument/2006/relationships/image" Target="../media/image104.png"/><Relationship Id="rId5" Type="http://schemas.openxmlformats.org/officeDocument/2006/relationships/image" Target="../media/image96.png"/><Relationship Id="rId15" Type="http://schemas.openxmlformats.org/officeDocument/2006/relationships/image" Target="../media/image108.png"/><Relationship Id="rId10" Type="http://schemas.openxmlformats.org/officeDocument/2006/relationships/image" Target="../media/image94.png"/><Relationship Id="rId4" Type="http://schemas.openxmlformats.org/officeDocument/2006/relationships/image" Target="../media/image95.png"/><Relationship Id="rId9" Type="http://schemas.openxmlformats.org/officeDocument/2006/relationships/image" Target="../media/image103.png"/><Relationship Id="rId14" Type="http://schemas.openxmlformats.org/officeDocument/2006/relationships/image" Target="../media/image10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4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2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88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1.png"/><Relationship Id="rId3" Type="http://schemas.openxmlformats.org/officeDocument/2006/relationships/image" Target="../media/image330.png"/><Relationship Id="rId7" Type="http://schemas.openxmlformats.org/officeDocument/2006/relationships/image" Target="../media/image541.png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1.png"/><Relationship Id="rId5" Type="http://schemas.openxmlformats.org/officeDocument/2006/relationships/image" Target="../media/image350.png"/><Relationship Id="rId4" Type="http://schemas.openxmlformats.org/officeDocument/2006/relationships/image" Target="../media/image340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00.png"/><Relationship Id="rId13" Type="http://schemas.openxmlformats.org/officeDocument/2006/relationships/image" Target="../media/image500.png"/><Relationship Id="rId3" Type="http://schemas.openxmlformats.org/officeDocument/2006/relationships/image" Target="../media/image400.png"/><Relationship Id="rId7" Type="http://schemas.openxmlformats.org/officeDocument/2006/relationships/image" Target="../media/image4400.png"/><Relationship Id="rId12" Type="http://schemas.openxmlformats.org/officeDocument/2006/relationships/image" Target="../media/image490.png"/><Relationship Id="rId2" Type="http://schemas.openxmlformats.org/officeDocument/2006/relationships/image" Target="../media/image390.png"/><Relationship Id="rId16" Type="http://schemas.openxmlformats.org/officeDocument/2006/relationships/image" Target="../media/image5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0.png"/><Relationship Id="rId11" Type="http://schemas.openxmlformats.org/officeDocument/2006/relationships/image" Target="../media/image480.png"/><Relationship Id="rId5" Type="http://schemas.openxmlformats.org/officeDocument/2006/relationships/image" Target="../media/image4200.png"/><Relationship Id="rId15" Type="http://schemas.openxmlformats.org/officeDocument/2006/relationships/image" Target="../media/image520.png"/><Relationship Id="rId10" Type="http://schemas.openxmlformats.org/officeDocument/2006/relationships/image" Target="../media/image470.png"/><Relationship Id="rId4" Type="http://schemas.openxmlformats.org/officeDocument/2006/relationships/image" Target="../media/image4100.png"/><Relationship Id="rId9" Type="http://schemas.openxmlformats.org/officeDocument/2006/relationships/image" Target="../media/image460.png"/><Relationship Id="rId14" Type="http://schemas.openxmlformats.org/officeDocument/2006/relationships/image" Target="../media/image510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1.png"/><Relationship Id="rId3" Type="http://schemas.openxmlformats.org/officeDocument/2006/relationships/image" Target="../media/image550.png"/><Relationship Id="rId7" Type="http://schemas.openxmlformats.org/officeDocument/2006/relationships/image" Target="../media/image590.png"/><Relationship Id="rId2" Type="http://schemas.openxmlformats.org/officeDocument/2006/relationships/image" Target="../media/image5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0.png"/><Relationship Id="rId5" Type="http://schemas.openxmlformats.org/officeDocument/2006/relationships/image" Target="../media/image570.png"/><Relationship Id="rId4" Type="http://schemas.openxmlformats.org/officeDocument/2006/relationships/image" Target="../media/image560.png"/><Relationship Id="rId9" Type="http://schemas.openxmlformats.org/officeDocument/2006/relationships/image" Target="../media/image611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0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0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Unit 2: Symbol Mapping </a:t>
            </a:r>
            <a:br>
              <a:rPr lang="en-US" sz="5400" dirty="0"/>
            </a:br>
            <a:r>
              <a:rPr lang="en-US" sz="5400" dirty="0"/>
              <a:t>and TX Filtering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EL-GY 6013:  Digital communications</a:t>
            </a:r>
          </a:p>
          <a:p>
            <a:r>
              <a:rPr lang="en-US" dirty="0"/>
              <a:t>Prof. Sundeep rangan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42935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Step 1:  Bit to Symbol Mapping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10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1077509" y="1648310"/>
                <a:ext cx="5778230" cy="4291095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𝑘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∈</m:t>
                    </m:r>
                    <m:r>
                      <m:rPr>
                        <m:lit/>
                      </m:rPr>
                      <a:rPr lang="en-US" b="0" i="1" smtClean="0">
                        <a:latin typeface="Cambria Math"/>
                      </a:rPr>
                      <m:t>{</m:t>
                    </m:r>
                    <m:r>
                      <a:rPr lang="en-US" b="0" i="1" smtClean="0">
                        <a:latin typeface="Cambria Math"/>
                      </a:rPr>
                      <m:t>0,1}</m:t>
                    </m:r>
                  </m:oMath>
                </a14:m>
                <a:r>
                  <a:rPr lang="en-US" dirty="0"/>
                  <a:t> = sequence of bits.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i="1">
                        <a:latin typeface="Cambria Math"/>
                      </a:rPr>
                      <m:t>∈</m:t>
                    </m:r>
                    <m:r>
                      <m:rPr>
                        <m:lit/>
                      </m:rPr>
                      <a:rPr lang="en-US" i="1">
                        <a:latin typeface="Cambria Math"/>
                      </a:rPr>
                      <m:t>{</m:t>
                    </m:r>
                    <m:r>
                      <a:rPr lang="en-US" i="1">
                        <a:latin typeface="Cambria Math"/>
                      </a:rPr>
                      <m:t>0,1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−1}</m:t>
                    </m:r>
                  </m:oMath>
                </a14:m>
                <a:r>
                  <a:rPr lang="en-US" dirty="0"/>
                  <a:t> = sequence of symbol indices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s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∈{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,…,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𝑀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}</m:t>
                    </m:r>
                  </m:oMath>
                </a14:m>
                <a:r>
                  <a:rPr lang="en-US" dirty="0"/>
                  <a:t> = sequence of complex symbols</a:t>
                </a:r>
              </a:p>
              <a:p>
                <a:r>
                  <a:rPr lang="en-US" b="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Modulation rate</a:t>
                </a:r>
                <a:r>
                  <a:rPr lang="en-US" b="0" dirty="0"/>
                  <a:t>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𝑚𝑜𝑑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/>
                              </a:rPr>
                              <m:t>log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fName>
                      <m:e>
                        <m:r>
                          <a:rPr lang="en-US" b="0" i="1" smtClean="0">
                            <a:latin typeface="Cambria Math"/>
                          </a:rPr>
                          <m:t>𝑀</m:t>
                        </m:r>
                      </m:e>
                    </m:func>
                  </m:oMath>
                </a14:m>
                <a:r>
                  <a:rPr lang="en-US" dirty="0"/>
                  <a:t>bits per symbol</a:t>
                </a:r>
              </a:p>
              <a:p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Symbol period</a:t>
                </a:r>
                <a:r>
                  <a:rPr lang="en-US" dirty="0"/>
                  <a:t>:  One symbol every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𝑇</m:t>
                    </m:r>
                  </m:oMath>
                </a14:m>
                <a:r>
                  <a:rPr lang="en-US" dirty="0"/>
                  <a:t> seconds.</a:t>
                </a:r>
              </a:p>
              <a:p>
                <a:r>
                  <a:rPr lang="en-US" dirty="0"/>
                  <a:t>Bit rate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𝑅</m:t>
                    </m:r>
                    <m:r>
                      <a:rPr lang="en-US" b="0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𝑚𝑜𝑑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/</m:t>
                    </m:r>
                    <m:r>
                      <a:rPr lang="en-US" b="0" i="1" smtClean="0">
                        <a:latin typeface="Cambria Math"/>
                      </a:rPr>
                      <m:t>𝑇</m:t>
                    </m:r>
                  </m:oMath>
                </a14:m>
                <a:r>
                  <a:rPr lang="en-US" dirty="0"/>
                  <a:t> bits per second</a:t>
                </a:r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1077509" y="1648310"/>
                <a:ext cx="5778230" cy="4291095"/>
              </a:xfrm>
              <a:blipFill>
                <a:blip r:embed="rId2"/>
                <a:stretch>
                  <a:fillRect l="-2532" t="-1420" r="-11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/>
          <p:cNvCxnSpPr/>
          <p:nvPr/>
        </p:nvCxnSpPr>
        <p:spPr>
          <a:xfrm>
            <a:off x="7248332" y="2889184"/>
            <a:ext cx="42672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>
            <a:off x="7518156" y="1853618"/>
            <a:ext cx="1283" cy="14107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cxnSpLocks/>
          </p:cNvCxnSpPr>
          <p:nvPr/>
        </p:nvCxnSpPr>
        <p:spPr>
          <a:xfrm>
            <a:off x="9508018" y="3117981"/>
            <a:ext cx="981938" cy="272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9846859" y="3157405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7729208" y="2512986"/>
                <a:ext cx="6382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i="1" dirty="0">
                          <a:latin typeface="Cambria Math"/>
                        </a:rPr>
                        <m:t>[0]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9208" y="2512986"/>
                <a:ext cx="638252" cy="369332"/>
              </a:xfrm>
              <a:prstGeom prst="rect">
                <a:avLst/>
              </a:prstGeom>
              <a:blipFill>
                <a:blip r:embed="rId3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7405428" y="1753090"/>
                <a:ext cx="34512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𝑏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latin typeface="Cambria Math"/>
                            </a:rPr>
                            <m:t>0</m:t>
                          </m:r>
                        </m:e>
                      </m:d>
                      <m:r>
                        <a:rPr lang="en-US" i="1" dirty="0">
                          <a:latin typeface="Cambria Math"/>
                        </a:rPr>
                        <m:t>,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𝑏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latin typeface="Cambria Math"/>
                            </a:rPr>
                            <m:t>1</m:t>
                          </m:r>
                        </m:e>
                      </m:d>
                      <m:r>
                        <a:rPr lang="en-US" i="1" dirty="0">
                          <a:latin typeface="Cambria Math"/>
                        </a:rPr>
                        <m:t>,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𝑏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latin typeface="Cambria Math"/>
                            </a:rPr>
                            <m:t>2</m:t>
                          </m:r>
                        </m:e>
                      </m:d>
                      <m:r>
                        <a:rPr lang="en-US" i="1" dirty="0">
                          <a:latin typeface="Cambria Math"/>
                        </a:rPr>
                        <m:t>,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𝑏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latin typeface="Cambria Math"/>
                            </a:rPr>
                            <m:t>3</m:t>
                          </m:r>
                        </m:e>
                      </m:d>
                      <m:r>
                        <a:rPr lang="en-US" i="1" dirty="0">
                          <a:latin typeface="Cambria Math"/>
                        </a:rPr>
                        <m:t>,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𝑏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latin typeface="Cambria Math"/>
                            </a:rPr>
                            <m:t>4</m:t>
                          </m:r>
                        </m:e>
                      </m:d>
                      <m:r>
                        <a:rPr lang="en-US" i="1" dirty="0">
                          <a:latin typeface="Cambria Math"/>
                        </a:rPr>
                        <m:t>,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𝑏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latin typeface="Cambria Math"/>
                            </a:rPr>
                            <m:t>5</m:t>
                          </m:r>
                        </m:e>
                      </m:d>
                      <m:r>
                        <a:rPr lang="en-US" dirty="0">
                          <a:latin typeface="Cambria Math"/>
                        </a:rPr>
                        <m:t>,…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5428" y="1753090"/>
                <a:ext cx="3451201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8603329" y="2512986"/>
                <a:ext cx="6382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i="1" dirty="0">
                          <a:latin typeface="Cambria Math"/>
                        </a:rPr>
                        <m:t>[1]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3329" y="2512986"/>
                <a:ext cx="638252" cy="369332"/>
              </a:xfrm>
              <a:prstGeom prst="rect">
                <a:avLst/>
              </a:prstGeom>
              <a:blipFill>
                <a:blip r:embed="rId5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9675872" y="2512986"/>
                <a:ext cx="6382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i="1" dirty="0">
                          <a:latin typeface="Cambria Math"/>
                        </a:rPr>
                        <m:t>[2]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75872" y="2512986"/>
                <a:ext cx="638252" cy="369332"/>
              </a:xfrm>
              <a:prstGeom prst="rect">
                <a:avLst/>
              </a:prstGeom>
              <a:blipFill>
                <a:blip r:embed="rId6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8133002" y="4459794"/>
                <a:ext cx="242758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Ex. with M=4 symbols </a:t>
                </a:r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𝑚𝑜𝑑</m:t>
                        </m:r>
                      </m:sub>
                    </m:sSub>
                  </m:oMath>
                </a14:m>
                <a:r>
                  <a:rPr lang="en-US" dirty="0"/>
                  <a:t>=2 bits per symbol</a:t>
                </a:r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3002" y="4459794"/>
                <a:ext cx="2427588" cy="646331"/>
              </a:xfrm>
              <a:prstGeom prst="rect">
                <a:avLst/>
              </a:prstGeom>
              <a:blipFill>
                <a:blip r:embed="rId7"/>
                <a:stretch>
                  <a:fillRect l="-2010" t="-5660" r="-1759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Connector 24"/>
          <p:cNvCxnSpPr/>
          <p:nvPr/>
        </p:nvCxnSpPr>
        <p:spPr>
          <a:xfrm flipH="1">
            <a:off x="8494773" y="1840918"/>
            <a:ext cx="1283" cy="14107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H="1">
            <a:off x="9499356" y="1840918"/>
            <a:ext cx="1283" cy="14107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H="1">
            <a:off x="10489956" y="1772656"/>
            <a:ext cx="1283" cy="14107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Down Arrow 27"/>
          <p:cNvSpPr/>
          <p:nvPr/>
        </p:nvSpPr>
        <p:spPr>
          <a:xfrm>
            <a:off x="7953256" y="2123358"/>
            <a:ext cx="228600" cy="40026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Down Arrow 28"/>
          <p:cNvSpPr/>
          <p:nvPr/>
        </p:nvSpPr>
        <p:spPr>
          <a:xfrm>
            <a:off x="8822741" y="2137090"/>
            <a:ext cx="228600" cy="40026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Down Arrow 29"/>
          <p:cNvSpPr/>
          <p:nvPr/>
        </p:nvSpPr>
        <p:spPr>
          <a:xfrm>
            <a:off x="9868763" y="2123358"/>
            <a:ext cx="228600" cy="40026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64023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 BPSK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11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en-US" dirty="0"/>
                  <a:t>1 bit per symbol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= </m:t>
                    </m:r>
                    <m:d>
                      <m:dPr>
                        <m:begChr m:val="{"/>
                        <m:endChr m:val="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𝑥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𝑛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/>
                                </a:rPr>
                                <m:t>=1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𝑥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𝑛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/>
                                </a:rPr>
                                <m:t>=0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Symbol is always real</a:t>
                </a:r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784" t="-12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5601" y="1807408"/>
            <a:ext cx="3581400" cy="25069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7746301" y="3253422"/>
                <a:ext cx="11070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𝑠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/>
                            </a:rPr>
                            <m:t>𝑛</m:t>
                          </m:r>
                        </m:e>
                      </m:d>
                      <m:r>
                        <a:rPr lang="en-US" i="1">
                          <a:latin typeface="Cambria Math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6301" y="3253422"/>
                <a:ext cx="1107098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6095301" y="3297356"/>
                <a:ext cx="12802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𝑠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/>
                            </a:rPr>
                            <m:t>𝑛</m:t>
                          </m:r>
                        </m:e>
                      </m:d>
                      <m:r>
                        <a:rPr lang="en-US" i="1">
                          <a:latin typeface="Cambria Math"/>
                        </a:rPr>
                        <m:t>=−1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5301" y="3297356"/>
                <a:ext cx="1280222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960446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2:  4-PAM and QPSK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12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en-US" dirty="0"/>
                  <a:t>Two bits per symbol</a:t>
                </a:r>
              </a:p>
              <a:p>
                <a:r>
                  <a:rPr lang="en-US" dirty="0"/>
                  <a:t>4-PAM:  Symbols are 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multi-level</a:t>
                </a:r>
                <a:r>
                  <a:rPr lang="en-US" dirty="0"/>
                  <a:t> real.</a:t>
                </a:r>
              </a:p>
              <a:p>
                <a:r>
                  <a:rPr lang="en-US" dirty="0"/>
                  <a:t>QPSK:  Symbol is complex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𝑐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+</m:t>
                    </m:r>
                    <m:r>
                      <a:rPr lang="en-US" b="0" i="1" smtClean="0">
                        <a:latin typeface="Cambria Math"/>
                      </a:rPr>
                      <m:t>𝑗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𝑠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𝑛</m:t>
                        </m:r>
                      </m:e>
                    </m:d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Has I and Q parts</a:t>
                </a:r>
              </a:p>
              <a:p>
                <a:r>
                  <a:rPr lang="en-US" dirty="0"/>
                  <a:t>Draw bit to symbol mapping table on board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6149" y="1539279"/>
            <a:ext cx="2457450" cy="2228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5920" y="1863129"/>
            <a:ext cx="2476500" cy="158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726970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5669" y="320161"/>
            <a:ext cx="10058400" cy="1040211"/>
          </a:xfrm>
        </p:spPr>
        <p:txBody>
          <a:bodyPr/>
          <a:lstStyle/>
          <a:p>
            <a:r>
              <a:rPr lang="en-US" dirty="0"/>
              <a:t>Higher-Order Modulation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1221996" y="1713451"/>
            <a:ext cx="7917809" cy="3580001"/>
          </a:xfrm>
        </p:spPr>
        <p:txBody>
          <a:bodyPr>
            <a:normAutofit/>
          </a:bodyPr>
          <a:lstStyle/>
          <a:p>
            <a:r>
              <a:rPr lang="en-US" dirty="0"/>
              <a:t>Constellations go up to 1024 in wireline communications</a:t>
            </a:r>
          </a:p>
          <a:p>
            <a:r>
              <a:rPr lang="en-US" dirty="0"/>
              <a:t>Wireless is typically limited to 64-QAM (6 bits per symbol)</a:t>
            </a:r>
          </a:p>
          <a:p>
            <a:r>
              <a:rPr lang="en-US" dirty="0"/>
              <a:t>High order modulation:</a:t>
            </a:r>
          </a:p>
          <a:p>
            <a:pPr lvl="1"/>
            <a:r>
              <a:rPr lang="en-US" dirty="0"/>
              <a:t>Will see need very low noise to detect high order modulation correctly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3185" y="3424806"/>
            <a:ext cx="4867275" cy="2600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532227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Given bit sequence: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1,0,0,1,1,1,…</m:t>
                        </m:r>
                      </m:e>
                    </m:d>
                  </m:oMath>
                </a14:m>
                <a:endParaRPr lang="en-US" b="0" dirty="0"/>
              </a:p>
              <a:p>
                <a:r>
                  <a:rPr lang="en-US" dirty="0"/>
                  <a:t>What are the first 3 symbols under the QPSK mapping</a:t>
                </a:r>
              </a:p>
              <a:p>
                <a:r>
                  <a:rPr lang="en-US" dirty="0"/>
                  <a:t>Suppose the symbol rate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𝑠𝑦𝑚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type m:val="li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=20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𝑀𝑠𝑦𝑚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What is the data rate?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14</a:t>
            </a:fld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0005" y="1739039"/>
            <a:ext cx="2457450" cy="2228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8274676" y="3366625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00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274676" y="2484132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01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735759" y="2451974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11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735759" y="3366625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27070441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8CE68A-6F3B-6D8A-C0FB-A7BF61B7F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Class Exercise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147E08-7790-EE59-1745-ADE082971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15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A9ACA3B-EE77-90D0-F335-5DBF149867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313" y="1461661"/>
            <a:ext cx="8172450" cy="18192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549BCBE-5D21-AA45-097A-DF49C6DF73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491670"/>
            <a:ext cx="4048125" cy="325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3258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Symbol mapping</a:t>
            </a:r>
          </a:p>
          <a:p>
            <a:r>
              <a:rPr lang="en-US" dirty="0"/>
              <a:t>DAC and pulse shaping</a:t>
            </a:r>
          </a:p>
          <a:p>
            <a:r>
              <a:rPr lang="en-US" dirty="0"/>
              <a:t>Fourier analysis and bandwidth of TX filtering</a:t>
            </a:r>
          </a:p>
          <a:p>
            <a:r>
              <a:rPr lang="en-US" dirty="0"/>
              <a:t>Power spectral density analysis</a:t>
            </a:r>
          </a:p>
          <a:p>
            <a:r>
              <a:rPr lang="en-US" dirty="0" err="1"/>
              <a:t>Sinc</a:t>
            </a:r>
            <a:r>
              <a:rPr lang="en-US" dirty="0"/>
              <a:t> pulse and Ideal low pass filtering </a:t>
            </a:r>
          </a:p>
          <a:p>
            <a:r>
              <a:rPr lang="en-US" dirty="0"/>
              <a:t>Digitally implementing pulse shaping</a:t>
            </a:r>
          </a:p>
          <a:p>
            <a:endParaRPr lang="en-US" dirty="0"/>
          </a:p>
        </p:txBody>
      </p:sp>
      <p:sp>
        <p:nvSpPr>
          <p:cNvPr id="5" name="Right Arrow 4"/>
          <p:cNvSpPr/>
          <p:nvPr/>
        </p:nvSpPr>
        <p:spPr>
          <a:xfrm>
            <a:off x="334677" y="1903343"/>
            <a:ext cx="978408" cy="48463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7195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Step 2:  DAC and Pulse Shaping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1140036" y="4066314"/>
            <a:ext cx="7772400" cy="1919637"/>
          </a:xfrm>
        </p:spPr>
        <p:txBody>
          <a:bodyPr/>
          <a:lstStyle/>
          <a:p>
            <a:r>
              <a:rPr lang="en-US" dirty="0"/>
              <a:t>Generally done in three steps: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Step 1:  Bit to symbol map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Step 2: Pulse shaping</a:t>
            </a:r>
          </a:p>
          <a:p>
            <a:pPr lvl="1"/>
            <a:r>
              <a:rPr lang="en-US" dirty="0"/>
              <a:t>Step 3: </a:t>
            </a:r>
            <a:r>
              <a:rPr lang="en-US" dirty="0" err="1"/>
              <a:t>Upconversion</a:t>
            </a:r>
            <a:r>
              <a:rPr lang="en-US" dirty="0"/>
              <a:t> (done in last class)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C1400A-35CD-44B5-9D3C-4BED9994E5FB}"/>
              </a:ext>
            </a:extLst>
          </p:cNvPr>
          <p:cNvSpPr txBox="1"/>
          <p:nvPr/>
        </p:nvSpPr>
        <p:spPr>
          <a:xfrm>
            <a:off x="977221" y="1859691"/>
            <a:ext cx="14728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Bits</a:t>
            </a:r>
            <a:br>
              <a:rPr lang="en-US" i="1" dirty="0"/>
            </a:br>
            <a:r>
              <a:rPr lang="en-US" dirty="0"/>
              <a:t>…101001…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4F00C3-EA6B-4887-824F-33FF7FE67746}"/>
              </a:ext>
            </a:extLst>
          </p:cNvPr>
          <p:cNvSpPr txBox="1"/>
          <p:nvPr/>
        </p:nvSpPr>
        <p:spPr>
          <a:xfrm>
            <a:off x="3553424" y="1764937"/>
            <a:ext cx="14728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Complex symbols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1B65E2C-0766-4C51-8520-F5630B8957A4}"/>
              </a:ext>
            </a:extLst>
          </p:cNvPr>
          <p:cNvSpPr/>
          <p:nvPr/>
        </p:nvSpPr>
        <p:spPr>
          <a:xfrm>
            <a:off x="2394192" y="2182856"/>
            <a:ext cx="949301" cy="79900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77A8F28-FE17-4969-8D40-CACB6D870A07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1528653" y="2582359"/>
            <a:ext cx="8655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F98404C-7CF5-421C-A767-2931D9979DA2}"/>
              </a:ext>
            </a:extLst>
          </p:cNvPr>
          <p:cNvCxnSpPr>
            <a:cxnSpLocks/>
          </p:cNvCxnSpPr>
          <p:nvPr/>
        </p:nvCxnSpPr>
        <p:spPr>
          <a:xfrm>
            <a:off x="3343493" y="2582359"/>
            <a:ext cx="168274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E18D983F-85F1-488B-8A9B-DA1D7A81BD05}"/>
              </a:ext>
            </a:extLst>
          </p:cNvPr>
          <p:cNvSpPr/>
          <p:nvPr/>
        </p:nvSpPr>
        <p:spPr>
          <a:xfrm>
            <a:off x="5026236" y="2182856"/>
            <a:ext cx="949301" cy="79900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8DB7EC4-4251-4F8B-9FF1-E25E89533CDB}"/>
              </a:ext>
            </a:extLst>
          </p:cNvPr>
          <p:cNvSpPr txBox="1"/>
          <p:nvPr/>
        </p:nvSpPr>
        <p:spPr>
          <a:xfrm>
            <a:off x="3392354" y="2658696"/>
            <a:ext cx="14728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Discrete-time</a:t>
            </a:r>
            <a:br>
              <a:rPr lang="en-US" i="1" dirty="0"/>
            </a:br>
            <a:endParaRPr lang="en-US" i="1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20EC5CD-3AF4-485F-8805-CCD8EE69B244}"/>
              </a:ext>
            </a:extLst>
          </p:cNvPr>
          <p:cNvCxnSpPr>
            <a:cxnSpLocks/>
          </p:cNvCxnSpPr>
          <p:nvPr/>
        </p:nvCxnSpPr>
        <p:spPr>
          <a:xfrm>
            <a:off x="5975537" y="2601839"/>
            <a:ext cx="168274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6C224C44-BAA4-4D53-9005-FE2A23ADBE2D}"/>
              </a:ext>
            </a:extLst>
          </p:cNvPr>
          <p:cNvSpPr/>
          <p:nvPr/>
        </p:nvSpPr>
        <p:spPr>
          <a:xfrm>
            <a:off x="7672240" y="2202336"/>
            <a:ext cx="949301" cy="79900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1784721-57C3-4F06-8F75-7F01CEE8428A}"/>
              </a:ext>
            </a:extLst>
          </p:cNvPr>
          <p:cNvSpPr txBox="1"/>
          <p:nvPr/>
        </p:nvSpPr>
        <p:spPr>
          <a:xfrm>
            <a:off x="6274520" y="1745457"/>
            <a:ext cx="14728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Complex baseband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ADAC866-1A99-46F8-BBEB-4D811F3634A4}"/>
              </a:ext>
            </a:extLst>
          </p:cNvPr>
          <p:cNvSpPr txBox="1"/>
          <p:nvPr/>
        </p:nvSpPr>
        <p:spPr>
          <a:xfrm>
            <a:off x="4843588" y="3059668"/>
            <a:ext cx="14728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DAC &amp; pulse shaping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9EC884B-DBDA-44B4-9E31-4B6ED4C1B33D}"/>
              </a:ext>
            </a:extLst>
          </p:cNvPr>
          <p:cNvSpPr txBox="1"/>
          <p:nvPr/>
        </p:nvSpPr>
        <p:spPr>
          <a:xfrm>
            <a:off x="2394192" y="3086043"/>
            <a:ext cx="14728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Symbol mapping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56F0628-D8EF-4C9F-AF05-576F2EB94895}"/>
              </a:ext>
            </a:extLst>
          </p:cNvPr>
          <p:cNvCxnSpPr>
            <a:cxnSpLocks/>
          </p:cNvCxnSpPr>
          <p:nvPr/>
        </p:nvCxnSpPr>
        <p:spPr>
          <a:xfrm>
            <a:off x="8621541" y="2586418"/>
            <a:ext cx="168274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C7369CEB-0885-4998-B624-BF5DF6BE0AFC}"/>
              </a:ext>
            </a:extLst>
          </p:cNvPr>
          <p:cNvSpPr txBox="1"/>
          <p:nvPr/>
        </p:nvSpPr>
        <p:spPr>
          <a:xfrm>
            <a:off x="8912436" y="1692928"/>
            <a:ext cx="14728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Real passband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9D2DE1A-1114-4B17-906F-D9FBC6A82412}"/>
              </a:ext>
            </a:extLst>
          </p:cNvPr>
          <p:cNvSpPr txBox="1"/>
          <p:nvPr/>
        </p:nvSpPr>
        <p:spPr>
          <a:xfrm>
            <a:off x="7459927" y="3029102"/>
            <a:ext cx="1472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Upconversion</a:t>
            </a:r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B758134-80A8-44BF-A01B-0772634A7417}"/>
              </a:ext>
            </a:extLst>
          </p:cNvPr>
          <p:cNvSpPr txBox="1"/>
          <p:nvPr/>
        </p:nvSpPr>
        <p:spPr>
          <a:xfrm>
            <a:off x="6244771" y="2653056"/>
            <a:ext cx="12867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Continuous-time</a:t>
            </a:r>
            <a:br>
              <a:rPr lang="en-US" i="1" dirty="0"/>
            </a:br>
            <a:endParaRPr lang="en-US" i="1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6E5291B-C2B4-40D3-8E79-81E5BD384EA9}"/>
              </a:ext>
            </a:extLst>
          </p:cNvPr>
          <p:cNvSpPr/>
          <p:nvPr/>
        </p:nvSpPr>
        <p:spPr>
          <a:xfrm>
            <a:off x="4736339" y="1576044"/>
            <a:ext cx="1472812" cy="2323300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8365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Digital-Analog Conversion (DAC)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158826" y="3317868"/>
                <a:ext cx="10058400" cy="243692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Simplest idea for generating baseband signal:</a:t>
                </a:r>
              </a:p>
              <a:p>
                <a:r>
                  <a:rPr lang="en-US" dirty="0"/>
                  <a:t>Send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during symbol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∈[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𝑛𝑇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Use DAC converter:  Sometimes called zero-order-hold</a:t>
                </a:r>
              </a:p>
              <a:p>
                <a:r>
                  <a:rPr lang="en-US" dirty="0"/>
                  <a:t>Symbol rate =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For complex symbols, use two DACs (one for I, one for Q)</a:t>
                </a:r>
              </a:p>
              <a:p>
                <a:pPr lvl="1"/>
                <a:r>
                  <a:rPr lang="en-US" dirty="0"/>
                  <a:t>Then upconvert in analog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58826" y="3317868"/>
                <a:ext cx="10058400" cy="2436928"/>
              </a:xfrm>
              <a:blipFill>
                <a:blip r:embed="rId2"/>
                <a:stretch>
                  <a:fillRect l="-1455" t="-3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18</a:t>
            </a:fld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2426677" y="2127738"/>
            <a:ext cx="14507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2749392" y="1758406"/>
                <a:ext cx="6470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9392" y="1758406"/>
                <a:ext cx="647037" cy="369332"/>
              </a:xfrm>
              <a:prstGeom prst="rect">
                <a:avLst/>
              </a:prstGeom>
              <a:blipFill>
                <a:blip r:embed="rId3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Isosceles Triangle 7"/>
          <p:cNvSpPr/>
          <p:nvPr/>
        </p:nvSpPr>
        <p:spPr>
          <a:xfrm rot="5400000">
            <a:off x="3804256" y="1705296"/>
            <a:ext cx="1060704" cy="914400"/>
          </a:xfrm>
          <a:prstGeom prst="triangl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045234" y="2660847"/>
            <a:ext cx="578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DAC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4791808" y="2159739"/>
            <a:ext cx="14507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5114523" y="1790407"/>
                <a:ext cx="66582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4523" y="1790407"/>
                <a:ext cx="665823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Connector 14"/>
          <p:cNvCxnSpPr/>
          <p:nvPr/>
        </p:nvCxnSpPr>
        <p:spPr>
          <a:xfrm>
            <a:off x="6376836" y="2638197"/>
            <a:ext cx="537210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cxnSpLocks/>
          </p:cNvCxnSpPr>
          <p:nvPr/>
        </p:nvCxnSpPr>
        <p:spPr>
          <a:xfrm>
            <a:off x="6914046" y="1994190"/>
            <a:ext cx="535403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cxnSpLocks/>
          </p:cNvCxnSpPr>
          <p:nvPr/>
        </p:nvCxnSpPr>
        <p:spPr>
          <a:xfrm>
            <a:off x="7449449" y="2670198"/>
            <a:ext cx="535403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cxnSpLocks/>
          </p:cNvCxnSpPr>
          <p:nvPr/>
        </p:nvCxnSpPr>
        <p:spPr>
          <a:xfrm>
            <a:off x="7984852" y="2023694"/>
            <a:ext cx="535403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cxnSpLocks/>
          </p:cNvCxnSpPr>
          <p:nvPr/>
        </p:nvCxnSpPr>
        <p:spPr>
          <a:xfrm>
            <a:off x="8520255" y="2023694"/>
            <a:ext cx="535403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6914046" y="1994190"/>
            <a:ext cx="0" cy="676008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7449449" y="1994190"/>
            <a:ext cx="0" cy="676008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cxnSpLocks/>
          </p:cNvCxnSpPr>
          <p:nvPr/>
        </p:nvCxnSpPr>
        <p:spPr>
          <a:xfrm flipV="1">
            <a:off x="7984852" y="1994190"/>
            <a:ext cx="0" cy="676008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6360624" y="1626903"/>
                <a:ext cx="6382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[0]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0624" y="1626903"/>
                <a:ext cx="638252" cy="369332"/>
              </a:xfrm>
              <a:prstGeom prst="rect">
                <a:avLst/>
              </a:prstGeom>
              <a:blipFill>
                <a:blip r:embed="rId5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6862621" y="1602145"/>
                <a:ext cx="6382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2621" y="1602145"/>
                <a:ext cx="638252" cy="369332"/>
              </a:xfrm>
              <a:prstGeom prst="rect">
                <a:avLst/>
              </a:prstGeom>
              <a:blipFill>
                <a:blip r:embed="rId6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7393628" y="1618714"/>
                <a:ext cx="6382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3628" y="1618714"/>
                <a:ext cx="638252" cy="369332"/>
              </a:xfrm>
              <a:prstGeom prst="rect">
                <a:avLst/>
              </a:prstGeom>
              <a:blipFill>
                <a:blip r:embed="rId7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7951446" y="1602144"/>
                <a:ext cx="6382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1446" y="1602144"/>
                <a:ext cx="638252" cy="369332"/>
              </a:xfrm>
              <a:prstGeom prst="rect">
                <a:avLst/>
              </a:prstGeom>
              <a:blipFill>
                <a:blip r:embed="rId8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8453442" y="1588512"/>
                <a:ext cx="6382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3442" y="1588512"/>
                <a:ext cx="638252" cy="369332"/>
              </a:xfrm>
              <a:prstGeom prst="rect">
                <a:avLst/>
              </a:prstGeom>
              <a:blipFill>
                <a:blip r:embed="rId9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Straight Connector 35"/>
          <p:cNvCxnSpPr/>
          <p:nvPr/>
        </p:nvCxnSpPr>
        <p:spPr>
          <a:xfrm>
            <a:off x="9473938" y="2668145"/>
            <a:ext cx="0" cy="24703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cxnSpLocks/>
          </p:cNvCxnSpPr>
          <p:nvPr/>
        </p:nvCxnSpPr>
        <p:spPr>
          <a:xfrm>
            <a:off x="6914046" y="1602145"/>
            <a:ext cx="0" cy="16442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cxnSpLocks/>
          </p:cNvCxnSpPr>
          <p:nvPr/>
        </p:nvCxnSpPr>
        <p:spPr>
          <a:xfrm>
            <a:off x="7449449" y="1602144"/>
            <a:ext cx="0" cy="16442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cxnSpLocks/>
          </p:cNvCxnSpPr>
          <p:nvPr/>
        </p:nvCxnSpPr>
        <p:spPr>
          <a:xfrm>
            <a:off x="7980063" y="1570183"/>
            <a:ext cx="0" cy="16442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7449449" y="3030179"/>
            <a:ext cx="530614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/>
              <p:cNvSpPr txBox="1"/>
              <p:nvPr/>
            </p:nvSpPr>
            <p:spPr>
              <a:xfrm>
                <a:off x="8047747" y="2829359"/>
                <a:ext cx="17354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Symbol period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7747" y="2829359"/>
                <a:ext cx="1735411" cy="369332"/>
              </a:xfrm>
              <a:prstGeom prst="rect">
                <a:avLst/>
              </a:prstGeom>
              <a:blipFill>
                <a:blip r:embed="rId10"/>
                <a:stretch>
                  <a:fillRect l="-2807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Straight Connector 44"/>
          <p:cNvCxnSpPr>
            <a:cxnSpLocks/>
          </p:cNvCxnSpPr>
          <p:nvPr/>
        </p:nvCxnSpPr>
        <p:spPr>
          <a:xfrm>
            <a:off x="8520255" y="1554426"/>
            <a:ext cx="0" cy="11384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25234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Problem with DAC only solution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19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1097280" y="2997724"/>
                <a:ext cx="10058400" cy="2871372"/>
              </a:xfrm>
            </p:spPr>
            <p:txBody>
              <a:bodyPr/>
              <a:lstStyle/>
              <a:p>
                <a:r>
                  <a:rPr lang="en-US" dirty="0"/>
                  <a:t>Benefits of using a DAC for modulation</a:t>
                </a:r>
              </a:p>
              <a:p>
                <a:pPr lvl="1"/>
                <a:r>
                  <a:rPr lang="en-US" dirty="0"/>
                  <a:t>Simple to implement</a:t>
                </a:r>
              </a:p>
              <a:p>
                <a:pPr lvl="1"/>
                <a:r>
                  <a:rPr lang="en-US" dirty="0"/>
                  <a:t>Easy to detect symbols at receiver (just sample in middle of symbol period)</a:t>
                </a:r>
              </a:p>
              <a:p>
                <a:pPr lvl="1"/>
                <a:r>
                  <a:rPr lang="en-US" dirty="0"/>
                  <a:t>Used in many examples:  e.g. digital signals in circuits.  Modulate bits 0,1 to voltages 0, V</a:t>
                </a:r>
              </a:p>
              <a:p>
                <a:r>
                  <a:rPr lang="en-US" dirty="0"/>
                  <a:t>But, problems:</a:t>
                </a:r>
              </a:p>
              <a:p>
                <a:pPr lvl="1"/>
                <a:r>
                  <a:rPr lang="en-US" dirty="0"/>
                  <a:t>Signal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requires high bandwidth due to fast transitions</a:t>
                </a:r>
              </a:p>
              <a:p>
                <a:pPr lvl="1"/>
                <a:r>
                  <a:rPr lang="en-US" dirty="0"/>
                  <a:t>Not acceptable for bandlimited transmissions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1097280" y="2997724"/>
                <a:ext cx="10058400" cy="2871372"/>
              </a:xfrm>
              <a:blipFill>
                <a:blip r:embed="rId2"/>
                <a:stretch>
                  <a:fillRect l="-1455" t="-23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/>
          <p:cNvCxnSpPr/>
          <p:nvPr/>
        </p:nvCxnSpPr>
        <p:spPr>
          <a:xfrm>
            <a:off x="2426677" y="2127738"/>
            <a:ext cx="14507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2749392" y="1758406"/>
                <a:ext cx="6470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9392" y="1758406"/>
                <a:ext cx="647037" cy="369332"/>
              </a:xfrm>
              <a:prstGeom prst="rect">
                <a:avLst/>
              </a:prstGeom>
              <a:blipFill>
                <a:blip r:embed="rId3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Isosceles Triangle 8"/>
          <p:cNvSpPr/>
          <p:nvPr/>
        </p:nvSpPr>
        <p:spPr>
          <a:xfrm rot="5400000">
            <a:off x="3804256" y="1705296"/>
            <a:ext cx="1060704" cy="914400"/>
          </a:xfrm>
          <a:prstGeom prst="triangl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949851" y="1971476"/>
            <a:ext cx="578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DAC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4791808" y="2159739"/>
            <a:ext cx="14507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5114523" y="1790407"/>
                <a:ext cx="66582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4523" y="1790407"/>
                <a:ext cx="665823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Connector 12"/>
          <p:cNvCxnSpPr/>
          <p:nvPr/>
        </p:nvCxnSpPr>
        <p:spPr>
          <a:xfrm>
            <a:off x="6376836" y="2638197"/>
            <a:ext cx="537210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cxnSpLocks/>
          </p:cNvCxnSpPr>
          <p:nvPr/>
        </p:nvCxnSpPr>
        <p:spPr>
          <a:xfrm>
            <a:off x="6914046" y="1994190"/>
            <a:ext cx="535403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cxnSpLocks/>
          </p:cNvCxnSpPr>
          <p:nvPr/>
        </p:nvCxnSpPr>
        <p:spPr>
          <a:xfrm>
            <a:off x="7449449" y="2670198"/>
            <a:ext cx="535403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cxnSpLocks/>
          </p:cNvCxnSpPr>
          <p:nvPr/>
        </p:nvCxnSpPr>
        <p:spPr>
          <a:xfrm>
            <a:off x="7984852" y="2023694"/>
            <a:ext cx="535403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cxnSpLocks/>
          </p:cNvCxnSpPr>
          <p:nvPr/>
        </p:nvCxnSpPr>
        <p:spPr>
          <a:xfrm>
            <a:off x="8520255" y="2023694"/>
            <a:ext cx="535403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14046" y="1994190"/>
            <a:ext cx="0" cy="676008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7449449" y="1994190"/>
            <a:ext cx="0" cy="676008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cxnSpLocks/>
          </p:cNvCxnSpPr>
          <p:nvPr/>
        </p:nvCxnSpPr>
        <p:spPr>
          <a:xfrm flipV="1">
            <a:off x="7984852" y="1994190"/>
            <a:ext cx="0" cy="676008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6360624" y="1626903"/>
                <a:ext cx="6382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[0]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0624" y="1626903"/>
                <a:ext cx="638252" cy="369332"/>
              </a:xfrm>
              <a:prstGeom prst="rect">
                <a:avLst/>
              </a:prstGeom>
              <a:blipFill>
                <a:blip r:embed="rId5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6862621" y="1602145"/>
                <a:ext cx="6382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2621" y="1602145"/>
                <a:ext cx="638252" cy="369332"/>
              </a:xfrm>
              <a:prstGeom prst="rect">
                <a:avLst/>
              </a:prstGeom>
              <a:blipFill>
                <a:blip r:embed="rId6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7393628" y="1618714"/>
                <a:ext cx="6382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3628" y="1618714"/>
                <a:ext cx="638252" cy="369332"/>
              </a:xfrm>
              <a:prstGeom prst="rect">
                <a:avLst/>
              </a:prstGeom>
              <a:blipFill>
                <a:blip r:embed="rId7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7951446" y="1602144"/>
                <a:ext cx="6382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1446" y="1602144"/>
                <a:ext cx="638252" cy="369332"/>
              </a:xfrm>
              <a:prstGeom prst="rect">
                <a:avLst/>
              </a:prstGeom>
              <a:blipFill>
                <a:blip r:embed="rId8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8453442" y="1588512"/>
                <a:ext cx="6382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3442" y="1588512"/>
                <a:ext cx="638252" cy="369332"/>
              </a:xfrm>
              <a:prstGeom prst="rect">
                <a:avLst/>
              </a:prstGeom>
              <a:blipFill>
                <a:blip r:embed="rId9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Connector 25"/>
          <p:cNvCxnSpPr/>
          <p:nvPr/>
        </p:nvCxnSpPr>
        <p:spPr>
          <a:xfrm>
            <a:off x="9473938" y="2668145"/>
            <a:ext cx="0" cy="24703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96043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Describe the steps in symbol mapping and pulse shaping</a:t>
            </a:r>
          </a:p>
          <a:p>
            <a:r>
              <a:rPr lang="en-US" dirty="0"/>
              <a:t>Describe the common modulation methods:  </a:t>
            </a:r>
          </a:p>
          <a:p>
            <a:pPr lvl="1"/>
            <a:r>
              <a:rPr lang="en-US" dirty="0"/>
              <a:t>BPSK, QPSK, M-QAM.</a:t>
            </a:r>
          </a:p>
          <a:p>
            <a:pPr lvl="1"/>
            <a:r>
              <a:rPr lang="en-US" dirty="0"/>
              <a:t>For each, compute the minimum distance and symbol energy</a:t>
            </a:r>
          </a:p>
          <a:p>
            <a:r>
              <a:rPr lang="en-US" dirty="0"/>
              <a:t>Compute the data rate as a function of the modulation and symbol rate</a:t>
            </a:r>
          </a:p>
          <a:p>
            <a:r>
              <a:rPr lang="en-US" dirty="0"/>
              <a:t>Compute the TX spectrum given pulse shape and DTFT of the symbols</a:t>
            </a:r>
          </a:p>
          <a:p>
            <a:r>
              <a:rPr lang="en-US" dirty="0"/>
              <a:t>Compute the PSD as a function of the pulse shape and symbol energy</a:t>
            </a:r>
          </a:p>
          <a:p>
            <a:r>
              <a:rPr lang="en-US" dirty="0"/>
              <a:t>Specify TX filter requirements based on bandwidth and other requirements</a:t>
            </a:r>
          </a:p>
          <a:p>
            <a:r>
              <a:rPr lang="en-US" dirty="0"/>
              <a:t>Describe the ideal </a:t>
            </a:r>
            <a:r>
              <a:rPr lang="en-US" dirty="0" err="1"/>
              <a:t>sinc</a:t>
            </a:r>
            <a:r>
              <a:rPr lang="en-US" dirty="0"/>
              <a:t> pulse in time domain and frequency domain</a:t>
            </a:r>
          </a:p>
          <a:p>
            <a:r>
              <a:rPr lang="en-US" dirty="0"/>
              <a:t>Design a digital and analog filter given bandwidth constraints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17151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DAC + Filtering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97280" y="3374796"/>
                <a:ext cx="10058400" cy="249430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Solution:  Add low-pass filter to DAC output.</a:t>
                </a:r>
              </a:p>
              <a:p>
                <a:r>
                  <a:rPr lang="en-US" dirty="0"/>
                  <a:t>Removes high frequency components</a:t>
                </a:r>
              </a:p>
              <a:p>
                <a:r>
                  <a:rPr lang="en-US" dirty="0"/>
                  <a:t>Questions:</a:t>
                </a:r>
              </a:p>
              <a:p>
                <a:pPr lvl="1"/>
                <a:r>
                  <a:rPr lang="en-US" dirty="0"/>
                  <a:t>Can we still recover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dirty="0"/>
                  <a:t> from signal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?</a:t>
                </a:r>
              </a:p>
              <a:p>
                <a:pPr lvl="1"/>
                <a:r>
                  <a:rPr lang="en-US" dirty="0"/>
                  <a:t>How do we measure the bandwidth of the signal</a:t>
                </a:r>
              </a:p>
              <a:p>
                <a:pPr lvl="1"/>
                <a:r>
                  <a:rPr lang="en-US" dirty="0"/>
                  <a:t>What is the effect of the filter on the bandwidth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3374796"/>
                <a:ext cx="10058400" cy="2494300"/>
              </a:xfrm>
              <a:blipFill>
                <a:blip r:embed="rId2"/>
                <a:stretch>
                  <a:fillRect l="-1455" t="-26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20</a:t>
            </a:fld>
            <a:endParaRPr lang="en-US" dirty="0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1380300" y="2097674"/>
            <a:ext cx="14507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703015" y="1728342"/>
                <a:ext cx="6470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3015" y="1728342"/>
                <a:ext cx="647037" cy="369332"/>
              </a:xfrm>
              <a:prstGeom prst="rect">
                <a:avLst/>
              </a:prstGeom>
              <a:blipFill>
                <a:blip r:embed="rId3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Isosceles Triangle 6"/>
          <p:cNvSpPr/>
          <p:nvPr/>
        </p:nvSpPr>
        <p:spPr>
          <a:xfrm rot="5400000">
            <a:off x="2770484" y="1828838"/>
            <a:ext cx="721419" cy="600324"/>
          </a:xfrm>
          <a:prstGeom prst="triangl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753761" y="2509815"/>
            <a:ext cx="578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DAC</a:t>
            </a:r>
          </a:p>
        </p:txBody>
      </p:sp>
      <p:cxnSp>
        <p:nvCxnSpPr>
          <p:cNvPr id="9" name="Straight Arrow Connector 8"/>
          <p:cNvCxnSpPr>
            <a:cxnSpLocks/>
          </p:cNvCxnSpPr>
          <p:nvPr/>
        </p:nvCxnSpPr>
        <p:spPr>
          <a:xfrm>
            <a:off x="3429724" y="2097674"/>
            <a:ext cx="60195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4031681" y="1751086"/>
            <a:ext cx="914400" cy="7846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3732334" y="2558449"/>
            <a:ext cx="15502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Low-pass filter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5645253" y="1875287"/>
                <a:ext cx="66582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5253" y="1875287"/>
                <a:ext cx="665823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/>
          <p:cNvCxnSpPr>
            <a:cxnSpLocks/>
          </p:cNvCxnSpPr>
          <p:nvPr/>
        </p:nvCxnSpPr>
        <p:spPr>
          <a:xfrm>
            <a:off x="4946081" y="2097674"/>
            <a:ext cx="60195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cxnSpLocks/>
          </p:cNvCxnSpPr>
          <p:nvPr/>
        </p:nvCxnSpPr>
        <p:spPr>
          <a:xfrm>
            <a:off x="7064769" y="2226806"/>
            <a:ext cx="35940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7241208" y="2544969"/>
            <a:ext cx="537210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cxnSpLocks/>
          </p:cNvCxnSpPr>
          <p:nvPr/>
        </p:nvCxnSpPr>
        <p:spPr>
          <a:xfrm>
            <a:off x="7778418" y="1900962"/>
            <a:ext cx="535403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cxnSpLocks/>
          </p:cNvCxnSpPr>
          <p:nvPr/>
        </p:nvCxnSpPr>
        <p:spPr>
          <a:xfrm>
            <a:off x="8313821" y="2576970"/>
            <a:ext cx="535403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cxnSpLocks/>
          </p:cNvCxnSpPr>
          <p:nvPr/>
        </p:nvCxnSpPr>
        <p:spPr>
          <a:xfrm>
            <a:off x="8849224" y="1930466"/>
            <a:ext cx="535403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cxnSpLocks/>
          </p:cNvCxnSpPr>
          <p:nvPr/>
        </p:nvCxnSpPr>
        <p:spPr>
          <a:xfrm>
            <a:off x="9384627" y="1930466"/>
            <a:ext cx="535403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7778418" y="1900962"/>
            <a:ext cx="0" cy="676008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8313821" y="1900962"/>
            <a:ext cx="0" cy="676008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cxnSpLocks/>
          </p:cNvCxnSpPr>
          <p:nvPr/>
        </p:nvCxnSpPr>
        <p:spPr>
          <a:xfrm flipV="1">
            <a:off x="8849224" y="1900962"/>
            <a:ext cx="0" cy="676008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10338310" y="2574917"/>
            <a:ext cx="0" cy="24703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 flipV="1">
            <a:off x="7494312" y="2509815"/>
            <a:ext cx="77650" cy="7745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 flipV="1">
            <a:off x="8011104" y="1869917"/>
            <a:ext cx="77650" cy="7745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 flipV="1">
            <a:off x="8566741" y="2535715"/>
            <a:ext cx="77650" cy="7745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 flipV="1">
            <a:off x="9078100" y="1884489"/>
            <a:ext cx="77650" cy="7745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 flipV="1">
            <a:off x="9574677" y="1902185"/>
            <a:ext cx="77650" cy="7745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: Shape 40"/>
          <p:cNvSpPr/>
          <p:nvPr/>
        </p:nvSpPr>
        <p:spPr>
          <a:xfrm>
            <a:off x="7004115" y="1882918"/>
            <a:ext cx="3120273" cy="735242"/>
          </a:xfrm>
          <a:custGeom>
            <a:avLst/>
            <a:gdLst>
              <a:gd name="connsiteX0" fmla="*/ 0 w 3120273"/>
              <a:gd name="connsiteY0" fmla="*/ 671746 h 735242"/>
              <a:gd name="connsiteX1" fmla="*/ 546755 w 3120273"/>
              <a:gd name="connsiteY1" fmla="*/ 671746 h 735242"/>
              <a:gd name="connsiteX2" fmla="*/ 1055803 w 3120273"/>
              <a:gd name="connsiteY2" fmla="*/ 11870 h 735242"/>
              <a:gd name="connsiteX3" fmla="*/ 1593130 w 3120273"/>
              <a:gd name="connsiteY3" fmla="*/ 718880 h 735242"/>
              <a:gd name="connsiteX4" fmla="*/ 2121031 w 3120273"/>
              <a:gd name="connsiteY4" fmla="*/ 49577 h 735242"/>
              <a:gd name="connsiteX5" fmla="*/ 2620652 w 3120273"/>
              <a:gd name="connsiteY5" fmla="*/ 49577 h 735242"/>
              <a:gd name="connsiteX6" fmla="*/ 3120273 w 3120273"/>
              <a:gd name="connsiteY6" fmla="*/ 49577 h 735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20273" h="735242">
                <a:moveTo>
                  <a:pt x="0" y="671746"/>
                </a:moveTo>
                <a:cubicBezTo>
                  <a:pt x="185394" y="726735"/>
                  <a:pt x="370788" y="781725"/>
                  <a:pt x="546755" y="671746"/>
                </a:cubicBezTo>
                <a:cubicBezTo>
                  <a:pt x="722722" y="561767"/>
                  <a:pt x="881407" y="4014"/>
                  <a:pt x="1055803" y="11870"/>
                </a:cubicBezTo>
                <a:cubicBezTo>
                  <a:pt x="1230199" y="19726"/>
                  <a:pt x="1415592" y="712596"/>
                  <a:pt x="1593130" y="718880"/>
                </a:cubicBezTo>
                <a:cubicBezTo>
                  <a:pt x="1770668" y="725164"/>
                  <a:pt x="1949777" y="161127"/>
                  <a:pt x="2121031" y="49577"/>
                </a:cubicBezTo>
                <a:cubicBezTo>
                  <a:pt x="2292285" y="-61973"/>
                  <a:pt x="2620652" y="49577"/>
                  <a:pt x="2620652" y="49577"/>
                </a:cubicBezTo>
                <a:lnTo>
                  <a:pt x="3120273" y="49577"/>
                </a:lnTo>
              </a:path>
            </a:pathLst>
          </a:custGeom>
          <a:noFill/>
          <a:ln w="254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>
            <a:off x="7841512" y="2915898"/>
            <a:ext cx="27239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DAC output before filtering</a:t>
            </a:r>
          </a:p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Filtered signal</a:t>
            </a:r>
          </a:p>
        </p:txBody>
      </p:sp>
    </p:spTree>
    <p:extLst>
      <p:ext uri="{BB962C8B-B14F-4D97-AF65-F5344CB8AC3E}">
        <p14:creationId xmlns:p14="http://schemas.microsoft.com/office/powerpoint/2010/main" val="24567381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Infinite Pulse Series Representation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97280" y="3226799"/>
                <a:ext cx="10058400" cy="2642297"/>
              </a:xfrm>
            </p:spPr>
            <p:txBody>
              <a:bodyPr/>
              <a:lstStyle/>
              <a:p>
                <a:r>
                  <a:rPr lang="en-US" dirty="0"/>
                  <a:t>Can write DAC output as:</a:t>
                </a:r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𝐷𝐴𝐶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=−∞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𝐷𝐴𝐶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𝑛𝑇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,  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𝐷𝐴𝐶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𝑅𝑒𝑐𝑡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type m:val="li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Then filtered output is: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𝐿𝑃𝐹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𝐷𝐴𝐶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=−∞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𝑛𝑇</m:t>
                              </m:r>
                            </m:e>
                          </m:d>
                        </m:e>
                      </m:nary>
                      <m:r>
                        <a:rPr lang="en-US" i="1">
                          <a:latin typeface="Cambria Math" panose="02040503050406030204" pitchFamily="18" charset="0"/>
                        </a:rPr>
                        <m:t>, 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𝐷𝐴𝐶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𝐿𝑃𝐹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Pulse shape: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𝐷𝐴𝐶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𝐿𝑃𝐹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3226799"/>
                <a:ext cx="10058400" cy="2642297"/>
              </a:xfrm>
              <a:blipFill>
                <a:blip r:embed="rId2"/>
                <a:stretch>
                  <a:fillRect l="-1455" t="-23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21</a:t>
            </a:fld>
            <a:endParaRPr lang="en-US" dirty="0"/>
          </a:p>
        </p:txBody>
      </p:sp>
      <p:cxnSp>
        <p:nvCxnSpPr>
          <p:cNvPr id="5" name="Straight Arrow Connector 4"/>
          <p:cNvCxnSpPr>
            <a:cxnSpLocks/>
          </p:cNvCxnSpPr>
          <p:nvPr/>
        </p:nvCxnSpPr>
        <p:spPr>
          <a:xfrm>
            <a:off x="2890792" y="1993074"/>
            <a:ext cx="11280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302724" y="1808408"/>
                <a:ext cx="6470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2724" y="1808408"/>
                <a:ext cx="647037" cy="369332"/>
              </a:xfrm>
              <a:prstGeom prst="rect">
                <a:avLst/>
              </a:prstGeom>
              <a:blipFill>
                <a:blip r:embed="rId3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Isosceles Triangle 6"/>
          <p:cNvSpPr/>
          <p:nvPr/>
        </p:nvSpPr>
        <p:spPr>
          <a:xfrm rot="5400000">
            <a:off x="3958261" y="1724238"/>
            <a:ext cx="721419" cy="600324"/>
          </a:xfrm>
          <a:prstGeom prst="triangl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941538" y="2405215"/>
            <a:ext cx="578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DAC</a:t>
            </a:r>
          </a:p>
        </p:txBody>
      </p:sp>
      <p:cxnSp>
        <p:nvCxnSpPr>
          <p:cNvPr id="9" name="Straight Arrow Connector 8"/>
          <p:cNvCxnSpPr>
            <a:cxnSpLocks/>
            <a:stCxn id="7" idx="0"/>
          </p:cNvCxnSpPr>
          <p:nvPr/>
        </p:nvCxnSpPr>
        <p:spPr>
          <a:xfrm flipV="1">
            <a:off x="4619133" y="2014829"/>
            <a:ext cx="1190269" cy="95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5827155" y="1686424"/>
            <a:ext cx="914400" cy="7846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509239" y="2471053"/>
            <a:ext cx="15502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Low-pass filter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7382601" y="1732490"/>
                <a:ext cx="66582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2601" y="1732490"/>
                <a:ext cx="665823" cy="369332"/>
              </a:xfrm>
              <a:prstGeom prst="rect">
                <a:avLst/>
              </a:prstGeom>
              <a:blipFill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/>
          <p:cNvCxnSpPr>
            <a:cxnSpLocks/>
          </p:cNvCxnSpPr>
          <p:nvPr/>
        </p:nvCxnSpPr>
        <p:spPr>
          <a:xfrm>
            <a:off x="6722986" y="2010278"/>
            <a:ext cx="60195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5827155" y="1849390"/>
                <a:ext cx="9766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𝐿𝑃𝐹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7155" y="1849390"/>
                <a:ext cx="976678" cy="369332"/>
              </a:xfrm>
              <a:prstGeom prst="rect">
                <a:avLst/>
              </a:prstGeom>
              <a:blipFill>
                <a:blip r:embed="rId5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4656253" y="1659618"/>
                <a:ext cx="10119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𝐷𝐴𝐶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6253" y="1659618"/>
                <a:ext cx="1011944" cy="369332"/>
              </a:xfrm>
              <a:prstGeom prst="rect">
                <a:avLst/>
              </a:prstGeom>
              <a:blipFill>
                <a:blip r:embed="rId6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981774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Theoretical Pulse Shape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97280" y="4000322"/>
                <a:ext cx="10058400" cy="1868774"/>
              </a:xfrm>
            </p:spPr>
            <p:txBody>
              <a:bodyPr/>
              <a:lstStyle/>
              <a:p>
                <a:r>
                  <a:rPr lang="en-US" dirty="0"/>
                  <a:t>Can model DAC + LPF via filtered pulse train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𝑛𝑇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, 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/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𝑛𝑇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4000322"/>
                <a:ext cx="10058400" cy="1868774"/>
              </a:xfrm>
              <a:blipFill>
                <a:blip r:embed="rId2"/>
                <a:stretch>
                  <a:fillRect l="-1455" t="-3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22</a:t>
            </a:fld>
            <a:endParaRPr lang="en-US" dirty="0"/>
          </a:p>
        </p:txBody>
      </p:sp>
      <p:cxnSp>
        <p:nvCxnSpPr>
          <p:cNvPr id="5" name="Straight Arrow Connector 4"/>
          <p:cNvCxnSpPr>
            <a:cxnSpLocks/>
          </p:cNvCxnSpPr>
          <p:nvPr/>
        </p:nvCxnSpPr>
        <p:spPr>
          <a:xfrm>
            <a:off x="1711745" y="2463121"/>
            <a:ext cx="4809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545687" y="2005857"/>
                <a:ext cx="6470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5687" y="2005857"/>
                <a:ext cx="647037" cy="369332"/>
              </a:xfrm>
              <a:prstGeom prst="rect">
                <a:avLst/>
              </a:prstGeom>
              <a:blipFill>
                <a:blip r:embed="rId3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Isosceles Triangle 6"/>
          <p:cNvSpPr/>
          <p:nvPr/>
        </p:nvSpPr>
        <p:spPr>
          <a:xfrm rot="5400000">
            <a:off x="2132177" y="2194285"/>
            <a:ext cx="721419" cy="600324"/>
          </a:xfrm>
          <a:prstGeom prst="triangl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829865" y="2901162"/>
            <a:ext cx="158152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Real DAC</a:t>
            </a:r>
          </a:p>
          <a:p>
            <a:r>
              <a:rPr lang="en-US" dirty="0"/>
              <a:t>(ex. Zero-order</a:t>
            </a:r>
            <a:br>
              <a:rPr lang="en-US" dirty="0"/>
            </a:br>
            <a:r>
              <a:rPr lang="en-US" dirty="0"/>
              <a:t> hold)</a:t>
            </a:r>
          </a:p>
        </p:txBody>
      </p:sp>
      <p:cxnSp>
        <p:nvCxnSpPr>
          <p:cNvPr id="9" name="Straight Arrow Connector 8"/>
          <p:cNvCxnSpPr>
            <a:cxnSpLocks/>
            <a:stCxn id="7" idx="0"/>
            <a:endCxn id="10" idx="1"/>
          </p:cNvCxnSpPr>
          <p:nvPr/>
        </p:nvCxnSpPr>
        <p:spPr>
          <a:xfrm>
            <a:off x="2793049" y="2494448"/>
            <a:ext cx="758797" cy="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3551846" y="2102177"/>
            <a:ext cx="914400" cy="7846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3260982" y="2909495"/>
            <a:ext cx="15502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Low-pass filter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4478303" y="2147996"/>
                <a:ext cx="66582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8303" y="2147996"/>
                <a:ext cx="665823" cy="369332"/>
              </a:xfrm>
              <a:prstGeom prst="rect">
                <a:avLst/>
              </a:prstGeom>
              <a:blipFill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/>
          <p:cNvCxnSpPr>
            <a:cxnSpLocks/>
          </p:cNvCxnSpPr>
          <p:nvPr/>
        </p:nvCxnSpPr>
        <p:spPr>
          <a:xfrm>
            <a:off x="4466246" y="2503824"/>
            <a:ext cx="60195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090921" y="1429194"/>
            <a:ext cx="2480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Physical implementation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679476" y="1456454"/>
            <a:ext cx="1897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Model for analysis</a:t>
            </a:r>
          </a:p>
        </p:txBody>
      </p:sp>
      <p:cxnSp>
        <p:nvCxnSpPr>
          <p:cNvPr id="21" name="Straight Arrow Connector 20"/>
          <p:cNvCxnSpPr>
            <a:cxnSpLocks/>
          </p:cNvCxnSpPr>
          <p:nvPr/>
        </p:nvCxnSpPr>
        <p:spPr>
          <a:xfrm>
            <a:off x="6962474" y="2632242"/>
            <a:ext cx="4809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6796416" y="2174978"/>
                <a:ext cx="6470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6416" y="2174978"/>
                <a:ext cx="647037" cy="369332"/>
              </a:xfrm>
              <a:prstGeom prst="rect">
                <a:avLst/>
              </a:prstGeom>
              <a:blipFill>
                <a:blip r:embed="rId5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Isosceles Triangle 22"/>
          <p:cNvSpPr/>
          <p:nvPr/>
        </p:nvSpPr>
        <p:spPr>
          <a:xfrm rot="5400000">
            <a:off x="7382906" y="2363406"/>
            <a:ext cx="721419" cy="600324"/>
          </a:xfrm>
          <a:prstGeom prst="triangl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7080594" y="3070283"/>
            <a:ext cx="11977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Ideal pulse</a:t>
            </a:r>
            <a:br>
              <a:rPr lang="en-US" dirty="0"/>
            </a:br>
            <a:r>
              <a:rPr lang="en-US" dirty="0"/>
              <a:t>DAC</a:t>
            </a:r>
          </a:p>
        </p:txBody>
      </p:sp>
      <p:cxnSp>
        <p:nvCxnSpPr>
          <p:cNvPr id="25" name="Straight Arrow Connector 24"/>
          <p:cNvCxnSpPr>
            <a:cxnSpLocks/>
            <a:stCxn id="23" idx="0"/>
            <a:endCxn id="26" idx="1"/>
          </p:cNvCxnSpPr>
          <p:nvPr/>
        </p:nvCxnSpPr>
        <p:spPr>
          <a:xfrm flipV="1">
            <a:off x="8043778" y="2651010"/>
            <a:ext cx="1209969" cy="125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9253747" y="2258695"/>
            <a:ext cx="914400" cy="7846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8975316" y="3078865"/>
                <a:ext cx="179478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:r>
                  <a:rPr lang="en-US" dirty="0"/>
                  <a:t>Pulse shape filter</a:t>
                </a:r>
                <a:br>
                  <a:rPr lang="en-US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5316" y="3078865"/>
                <a:ext cx="1794787" cy="646331"/>
              </a:xfrm>
              <a:prstGeom prst="rect">
                <a:avLst/>
              </a:prstGeom>
              <a:blipFill>
                <a:blip r:embed="rId6"/>
                <a:stretch>
                  <a:fillRect l="-2712" t="-4717" r="-2712" b="-75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10277440" y="2262004"/>
                <a:ext cx="66582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77440" y="2262004"/>
                <a:ext cx="665823" cy="369332"/>
              </a:xfrm>
              <a:prstGeom prst="rect">
                <a:avLst/>
              </a:prstGeom>
              <a:blipFill>
                <a:blip r:embed="rId7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/>
          <p:cNvCxnSpPr>
            <a:cxnSpLocks/>
          </p:cNvCxnSpPr>
          <p:nvPr/>
        </p:nvCxnSpPr>
        <p:spPr>
          <a:xfrm>
            <a:off x="10168146" y="2663568"/>
            <a:ext cx="60195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8191845" y="2668953"/>
                <a:ext cx="77707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1845" y="2668953"/>
                <a:ext cx="777071" cy="369332"/>
              </a:xfrm>
              <a:prstGeom prst="rect">
                <a:avLst/>
              </a:prstGeom>
              <a:blipFill>
                <a:blip r:embed="rId8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Arrow Connector 32"/>
          <p:cNvCxnSpPr/>
          <p:nvPr/>
        </p:nvCxnSpPr>
        <p:spPr>
          <a:xfrm flipV="1">
            <a:off x="8191845" y="1970103"/>
            <a:ext cx="0" cy="5742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cxnSpLocks/>
          </p:cNvCxnSpPr>
          <p:nvPr/>
        </p:nvCxnSpPr>
        <p:spPr>
          <a:xfrm flipV="1">
            <a:off x="8476221" y="2102177"/>
            <a:ext cx="0" cy="4421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cxnSpLocks/>
          </p:cNvCxnSpPr>
          <p:nvPr/>
        </p:nvCxnSpPr>
        <p:spPr>
          <a:xfrm flipV="1">
            <a:off x="8760596" y="1956657"/>
            <a:ext cx="0" cy="5583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3212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Zero ISI Pulse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Consider linear modulation: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𝑛𝑇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/>
              </a:p>
              <a:p>
                <a:r>
                  <a:rPr lang="en-US" dirty="0"/>
                  <a:t>Question:  Can we recover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dirty="0"/>
                  <a:t>?</a:t>
                </a:r>
              </a:p>
              <a:p>
                <a:r>
                  <a:rPr lang="en-US" dirty="0"/>
                  <a:t>Definition:  A pulse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</a:t>
                </a:r>
                <a:r>
                  <a:rPr lang="en-US" dirty="0">
                    <a:solidFill>
                      <a:schemeClr val="accent1">
                        <a:lumMod val="75000"/>
                      </a:schemeClr>
                    </a:solidFill>
                  </a:rPr>
                  <a:t>a zero ISI </a:t>
                </a:r>
                <a:r>
                  <a:rPr lang="en-US" dirty="0"/>
                  <a:t>pulse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𝑛𝑇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 </m:t>
                    </m:r>
                  </m:oMath>
                </a14:m>
                <a:r>
                  <a:rPr lang="en-US" dirty="0"/>
                  <a:t>for all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≠0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ISI = </a:t>
                </a:r>
                <a:r>
                  <a:rPr lang="en-US" dirty="0" err="1"/>
                  <a:t>intersymbol</a:t>
                </a:r>
                <a:r>
                  <a:rPr lang="en-US" dirty="0"/>
                  <a:t> interference</a:t>
                </a:r>
              </a:p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</a:t>
                </a:r>
                <a:r>
                  <a:rPr lang="en-US" dirty="0">
                    <a:solidFill>
                      <a:schemeClr val="accent1">
                        <a:lumMod val="75000"/>
                      </a:schemeClr>
                    </a:solidFill>
                  </a:rPr>
                  <a:t>a zero ISI </a:t>
                </a:r>
                <a:r>
                  <a:rPr lang="en-US" dirty="0">
                    <a:solidFill>
                      <a:schemeClr val="tx1"/>
                    </a:solidFill>
                  </a:rPr>
                  <a:t>then: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]=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𝑛𝑇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Design idea:  Find a zero ISI pulse, then recover symbols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by sampling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𝑛𝑇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21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82353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Pulse Shapes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Pictures on board</a:t>
            </a:r>
          </a:p>
          <a:p>
            <a:r>
              <a:rPr lang="en-US" dirty="0"/>
              <a:t>Rectangular pulse:  Leads to zero-order-hold</a:t>
            </a:r>
          </a:p>
          <a:p>
            <a:r>
              <a:rPr lang="en-US" dirty="0"/>
              <a:t>Triangular pulse:  Leads to linear interpolation</a:t>
            </a:r>
          </a:p>
          <a:p>
            <a:r>
              <a:rPr lang="en-US" dirty="0"/>
              <a:t>Zero ISI condition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6006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Problem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25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en-US" dirty="0"/>
                  <a:t>Suppose the complex symbols are: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=(1+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,1−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,−1+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Given pulse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dirty="0"/>
                  <a:t> as shown to right</a:t>
                </a:r>
              </a:p>
              <a:p>
                <a:r>
                  <a:rPr lang="en-US" dirty="0"/>
                  <a:t>Draw the real and imaginary components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Where would you sample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to recover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dirty="0"/>
                  <a:t>?</a:t>
                </a:r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/>
          <p:cNvCxnSpPr/>
          <p:nvPr/>
        </p:nvCxnSpPr>
        <p:spPr>
          <a:xfrm>
            <a:off x="8022210" y="3223967"/>
            <a:ext cx="23284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reeform: Shape 6"/>
          <p:cNvSpPr/>
          <p:nvPr/>
        </p:nvSpPr>
        <p:spPr>
          <a:xfrm>
            <a:off x="8521831" y="2356701"/>
            <a:ext cx="1291472" cy="876693"/>
          </a:xfrm>
          <a:custGeom>
            <a:avLst/>
            <a:gdLst>
              <a:gd name="connsiteX0" fmla="*/ 0 w 1291472"/>
              <a:gd name="connsiteY0" fmla="*/ 857839 h 876693"/>
              <a:gd name="connsiteX1" fmla="*/ 37707 w 1291472"/>
              <a:gd name="connsiteY1" fmla="*/ 763571 h 876693"/>
              <a:gd name="connsiteX2" fmla="*/ 226243 w 1291472"/>
              <a:gd name="connsiteY2" fmla="*/ 179109 h 876693"/>
              <a:gd name="connsiteX3" fmla="*/ 641023 w 1291472"/>
              <a:gd name="connsiteY3" fmla="*/ 0 h 876693"/>
              <a:gd name="connsiteX4" fmla="*/ 1046375 w 1291472"/>
              <a:gd name="connsiteY4" fmla="*/ 179109 h 876693"/>
              <a:gd name="connsiteX5" fmla="*/ 1291472 w 1291472"/>
              <a:gd name="connsiteY5" fmla="*/ 876693 h 876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91472" h="876693">
                <a:moveTo>
                  <a:pt x="0" y="857839"/>
                </a:moveTo>
                <a:cubicBezTo>
                  <a:pt x="0" y="867266"/>
                  <a:pt x="0" y="876693"/>
                  <a:pt x="37707" y="763571"/>
                </a:cubicBezTo>
                <a:cubicBezTo>
                  <a:pt x="75414" y="650449"/>
                  <a:pt x="125690" y="306371"/>
                  <a:pt x="226243" y="179109"/>
                </a:cubicBezTo>
                <a:cubicBezTo>
                  <a:pt x="326796" y="51847"/>
                  <a:pt x="504334" y="0"/>
                  <a:pt x="641023" y="0"/>
                </a:cubicBezTo>
                <a:cubicBezTo>
                  <a:pt x="777712" y="0"/>
                  <a:pt x="937967" y="32994"/>
                  <a:pt x="1046375" y="179109"/>
                </a:cubicBezTo>
                <a:cubicBezTo>
                  <a:pt x="1154783" y="325224"/>
                  <a:pt x="1223127" y="600958"/>
                  <a:pt x="1291472" y="876693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8370988" y="327131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042639" y="327660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662460" y="3257536"/>
            <a:ext cx="413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2T</a:t>
            </a:r>
          </a:p>
        </p:txBody>
      </p:sp>
      <p:cxnSp>
        <p:nvCxnSpPr>
          <p:cNvPr id="13" name="Straight Connector 12"/>
          <p:cNvCxnSpPr>
            <a:endCxn id="7" idx="3"/>
          </p:cNvCxnSpPr>
          <p:nvPr/>
        </p:nvCxnSpPr>
        <p:spPr>
          <a:xfrm flipH="1" flipV="1">
            <a:off x="9162854" y="2356701"/>
            <a:ext cx="4713" cy="8672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cxnSpLocks/>
          </p:cNvCxnSpPr>
          <p:nvPr/>
        </p:nvCxnSpPr>
        <p:spPr>
          <a:xfrm>
            <a:off x="8870623" y="2356701"/>
            <a:ext cx="113218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0076356" y="230935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096764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7C04E-FA23-4051-AA90-9ECA33FC8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Units in Linear Modulation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8C20AA9-6659-4F8A-8377-910D41F447D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Suppose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/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𝑛𝑇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/>
              </a:p>
              <a:p>
                <a:r>
                  <a:rPr lang="en-US" dirty="0"/>
                  <a:t>Units for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:   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represents instantaneous power</a:t>
                </a:r>
              </a:p>
              <a:p>
                <a:pPr lvl="1"/>
                <a:r>
                  <a:rPr lang="en-US" dirty="0"/>
                  <a:t>So, typically in this class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in W or </a:t>
                </a:r>
                <a:r>
                  <a:rPr lang="en-US" dirty="0" err="1"/>
                  <a:t>mW</a:t>
                </a:r>
                <a:endParaRPr lang="en-US" dirty="0"/>
              </a:p>
              <a:p>
                <a:pPr lvl="1"/>
                <a:r>
                  <a:rPr lang="en-US" dirty="0"/>
                  <a:t>But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could also be in volts, volts/m (electric field).  </a:t>
                </a:r>
              </a:p>
              <a:p>
                <a:pPr lvl="1"/>
                <a:r>
                  <a:rPr lang="en-US" dirty="0"/>
                  <a:t>In these cases,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is proportional to power.</a:t>
                </a:r>
              </a:p>
              <a:p>
                <a:r>
                  <a:rPr lang="en-US" dirty="0"/>
                  <a:t>Units for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:</a:t>
                </a:r>
              </a:p>
              <a:p>
                <a:pPr lvl="1"/>
                <a:r>
                  <a:rPr lang="en-US" dirty="0"/>
                  <a:t>Many possible units</a:t>
                </a:r>
              </a:p>
              <a:p>
                <a:pPr lvl="1"/>
                <a:r>
                  <a:rPr lang="en-US" dirty="0"/>
                  <a:t>Convention in this class: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]</m:t>
                            </m:r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will have units of energy per sample (e.g., J or </a:t>
                </a:r>
                <a:r>
                  <a:rPr lang="en-US" dirty="0" err="1"/>
                  <a:t>mJ</a:t>
                </a:r>
                <a:r>
                  <a:rPr lang="en-US" dirty="0"/>
                  <a:t>/sample)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will have the units of samples per second (e.g., Hz, MHz, …)</a:t>
                </a:r>
              </a:p>
              <a:p>
                <a:pPr lvl="1"/>
                <a:r>
                  <a:rPr lang="en-US" dirty="0"/>
                  <a:t>Then product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]</m:t>
                            </m:r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will have units energy/time=power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8C20AA9-6659-4F8A-8377-910D41F447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21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DF7CF7-3E91-463F-ABE8-DB83B37B1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33569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8CE68A-6F3B-6D8A-C0FB-A7BF61B7F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Class Exercise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147E08-7790-EE59-1745-ADE082971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1F5ABC-A4E3-6E73-A218-12A2810D9A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1577596"/>
            <a:ext cx="9229725" cy="13144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D85F0C0-1A67-C624-4C7B-50539A84FF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6093" y="2346705"/>
            <a:ext cx="4124325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3681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Symbol mapping</a:t>
            </a:r>
          </a:p>
          <a:p>
            <a:r>
              <a:rPr lang="en-US" dirty="0"/>
              <a:t>DAC and pulse shaping</a:t>
            </a:r>
          </a:p>
          <a:p>
            <a:r>
              <a:rPr lang="en-US" dirty="0"/>
              <a:t>Fourier analysis and bandwidth of TX filtering</a:t>
            </a:r>
          </a:p>
          <a:p>
            <a:r>
              <a:rPr lang="en-US" dirty="0"/>
              <a:t>Power spectral density analysis</a:t>
            </a:r>
          </a:p>
          <a:p>
            <a:r>
              <a:rPr lang="en-US" dirty="0" err="1"/>
              <a:t>Sinc</a:t>
            </a:r>
            <a:r>
              <a:rPr lang="en-US" dirty="0"/>
              <a:t> pulse and Ideal low pass filtering </a:t>
            </a:r>
          </a:p>
          <a:p>
            <a:r>
              <a:rPr lang="en-US" dirty="0"/>
              <a:t>Digitally implementing pulse shaping</a:t>
            </a:r>
          </a:p>
          <a:p>
            <a:endParaRPr lang="en-US" dirty="0"/>
          </a:p>
        </p:txBody>
      </p:sp>
      <p:sp>
        <p:nvSpPr>
          <p:cNvPr id="5" name="Right Arrow 4"/>
          <p:cNvSpPr/>
          <p:nvPr/>
        </p:nvSpPr>
        <p:spPr>
          <a:xfrm>
            <a:off x="381398" y="2363881"/>
            <a:ext cx="978408" cy="48463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8417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Bandwidth and US Spectral Allocations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29</a:t>
            </a:fld>
            <a:endParaRPr lang="en-US"/>
          </a:p>
        </p:txBody>
      </p:sp>
      <p:pic>
        <p:nvPicPr>
          <p:cNvPr id="45058" name="Picture 2" descr="http://siliconangle.com/files/2011/03/spectrum_map1.jpg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2061" y="1447800"/>
            <a:ext cx="7145079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72921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EE005D-09B6-4018-9EE0-6DD735959C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Unit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B993AF-A11C-4957-9192-C36569D14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24FBB01-63DB-4DA8-92D3-4B45B4D0F3BF}"/>
              </a:ext>
            </a:extLst>
          </p:cNvPr>
          <p:cNvSpPr/>
          <p:nvPr/>
        </p:nvSpPr>
        <p:spPr>
          <a:xfrm>
            <a:off x="2366146" y="2232148"/>
            <a:ext cx="718906" cy="44192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F2DB61-61B1-4E0B-91DA-7CCF2273ED4B}"/>
              </a:ext>
            </a:extLst>
          </p:cNvPr>
          <p:cNvSpPr txBox="1"/>
          <p:nvPr/>
        </p:nvSpPr>
        <p:spPr>
          <a:xfrm>
            <a:off x="2335557" y="1676377"/>
            <a:ext cx="9568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Channel coding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DD4DC8C-7756-4B53-88E3-8A13F6531D11}"/>
              </a:ext>
            </a:extLst>
          </p:cNvPr>
          <p:cNvSpPr/>
          <p:nvPr/>
        </p:nvSpPr>
        <p:spPr>
          <a:xfrm>
            <a:off x="3952924" y="2232147"/>
            <a:ext cx="718906" cy="44192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F412E4-4255-4EAC-9298-2A3B408EA38A}"/>
              </a:ext>
            </a:extLst>
          </p:cNvPr>
          <p:cNvSpPr txBox="1"/>
          <p:nvPr/>
        </p:nvSpPr>
        <p:spPr>
          <a:xfrm>
            <a:off x="3900244" y="1708927"/>
            <a:ext cx="8242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Symbol</a:t>
            </a:r>
            <a:br>
              <a:rPr lang="en-US" sz="1400" dirty="0"/>
            </a:br>
            <a:r>
              <a:rPr lang="en-US" sz="1400" dirty="0"/>
              <a:t>mapping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BDEB670-D95D-4F6C-A820-315CB785BAA2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 flipV="1">
            <a:off x="3085052" y="2453109"/>
            <a:ext cx="86787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EAFC8838-40CA-4282-AEDB-4226739EAECD}"/>
              </a:ext>
            </a:extLst>
          </p:cNvPr>
          <p:cNvSpPr txBox="1"/>
          <p:nvPr/>
        </p:nvSpPr>
        <p:spPr>
          <a:xfrm>
            <a:off x="3183157" y="2960134"/>
            <a:ext cx="7170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Coded bits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DD793BC-F65F-4B95-ABC4-E0C4F56131B8}"/>
              </a:ext>
            </a:extLst>
          </p:cNvPr>
          <p:cNvSpPr/>
          <p:nvPr/>
        </p:nvSpPr>
        <p:spPr>
          <a:xfrm>
            <a:off x="6499077" y="2232148"/>
            <a:ext cx="718906" cy="44192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D5EB2DA-9C68-4632-8658-4107F45007D3}"/>
              </a:ext>
            </a:extLst>
          </p:cNvPr>
          <p:cNvSpPr txBox="1"/>
          <p:nvPr/>
        </p:nvSpPr>
        <p:spPr>
          <a:xfrm>
            <a:off x="6477030" y="1724755"/>
            <a:ext cx="9451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TX filter DAC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0373723-4F89-4365-B789-546F13399BD3}"/>
              </a:ext>
            </a:extLst>
          </p:cNvPr>
          <p:cNvCxnSpPr>
            <a:cxnSpLocks/>
            <a:stCxn id="7" idx="3"/>
            <a:endCxn id="16" idx="1"/>
          </p:cNvCxnSpPr>
          <p:nvPr/>
        </p:nvCxnSpPr>
        <p:spPr>
          <a:xfrm>
            <a:off x="4671830" y="2453109"/>
            <a:ext cx="182724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EB5FD0A-09A3-41AA-B392-40E135AE2B37}"/>
              </a:ext>
            </a:extLst>
          </p:cNvPr>
          <p:cNvSpPr txBox="1"/>
          <p:nvPr/>
        </p:nvSpPr>
        <p:spPr>
          <a:xfrm>
            <a:off x="5134438" y="2960134"/>
            <a:ext cx="8678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IQ symbols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0277663-35B2-46F6-A77C-E6172F46A853}"/>
              </a:ext>
            </a:extLst>
          </p:cNvPr>
          <p:cNvCxnSpPr>
            <a:cxnSpLocks/>
            <a:stCxn id="16" idx="3"/>
            <a:endCxn id="25" idx="1"/>
          </p:cNvCxnSpPr>
          <p:nvPr/>
        </p:nvCxnSpPr>
        <p:spPr>
          <a:xfrm flipV="1">
            <a:off x="7217983" y="2453109"/>
            <a:ext cx="112939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BC6250DA-308F-4CC5-B350-31F6D6D14A1F}"/>
              </a:ext>
            </a:extLst>
          </p:cNvPr>
          <p:cNvSpPr/>
          <p:nvPr/>
        </p:nvSpPr>
        <p:spPr>
          <a:xfrm>
            <a:off x="8347382" y="2232147"/>
            <a:ext cx="718906" cy="44192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BF2ED6B-29DB-4433-A9D1-A48C98589A96}"/>
              </a:ext>
            </a:extLst>
          </p:cNvPr>
          <p:cNvSpPr txBox="1"/>
          <p:nvPr/>
        </p:nvSpPr>
        <p:spPr>
          <a:xfrm>
            <a:off x="7229974" y="3000096"/>
            <a:ext cx="9503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Analog baseband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EBD15E1-1DD1-4C06-8C8C-9159E486CE5A}"/>
              </a:ext>
            </a:extLst>
          </p:cNvPr>
          <p:cNvSpPr txBox="1"/>
          <p:nvPr/>
        </p:nvSpPr>
        <p:spPr>
          <a:xfrm>
            <a:off x="8158530" y="1844123"/>
            <a:ext cx="11765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Upconversion</a:t>
            </a:r>
            <a:endParaRPr lang="en-US" sz="1400" dirty="0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4DD55EB-8352-49FA-B4B2-C43195851E92}"/>
              </a:ext>
            </a:extLst>
          </p:cNvPr>
          <p:cNvCxnSpPr>
            <a:cxnSpLocks/>
          </p:cNvCxnSpPr>
          <p:nvPr/>
        </p:nvCxnSpPr>
        <p:spPr>
          <a:xfrm flipV="1">
            <a:off x="1498274" y="2462215"/>
            <a:ext cx="86787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A6DC064-A2DD-466D-B982-6BC460A115EA}"/>
              </a:ext>
            </a:extLst>
          </p:cNvPr>
          <p:cNvSpPr txBox="1"/>
          <p:nvPr/>
        </p:nvSpPr>
        <p:spPr>
          <a:xfrm>
            <a:off x="1569227" y="2934356"/>
            <a:ext cx="7170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Info bits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54904B9-EF55-41A8-ABDF-CC68D991840C}"/>
              </a:ext>
            </a:extLst>
          </p:cNvPr>
          <p:cNvSpPr/>
          <p:nvPr/>
        </p:nvSpPr>
        <p:spPr>
          <a:xfrm>
            <a:off x="10145702" y="2957863"/>
            <a:ext cx="718906" cy="85189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05765A8-8633-4191-8D06-25AFCB55E587}"/>
              </a:ext>
            </a:extLst>
          </p:cNvPr>
          <p:cNvSpPr txBox="1"/>
          <p:nvPr/>
        </p:nvSpPr>
        <p:spPr>
          <a:xfrm>
            <a:off x="10885466" y="3122202"/>
            <a:ext cx="11765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Passband</a:t>
            </a:r>
          </a:p>
          <a:p>
            <a:r>
              <a:rPr lang="en-US" sz="1400" dirty="0"/>
              <a:t>Channel</a:t>
            </a:r>
          </a:p>
        </p:txBody>
      </p:sp>
      <p:sp>
        <p:nvSpPr>
          <p:cNvPr id="33" name="Isosceles Triangle 32">
            <a:extLst>
              <a:ext uri="{FF2B5EF4-FFF2-40B4-BE49-F238E27FC236}">
                <a16:creationId xmlns:a16="http://schemas.microsoft.com/office/drawing/2014/main" id="{BED40480-3A41-4CFE-A530-FBAEC8B3F9F3}"/>
              </a:ext>
            </a:extLst>
          </p:cNvPr>
          <p:cNvSpPr/>
          <p:nvPr/>
        </p:nvSpPr>
        <p:spPr>
          <a:xfrm rot="10800000">
            <a:off x="9382677" y="1837905"/>
            <a:ext cx="403361" cy="242928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725E9670-D297-43AA-AE3B-934C966D3EE3}"/>
              </a:ext>
            </a:extLst>
          </p:cNvPr>
          <p:cNvCxnSpPr>
            <a:cxnSpLocks/>
            <a:stCxn id="25" idx="3"/>
            <a:endCxn id="33" idx="0"/>
          </p:cNvCxnSpPr>
          <p:nvPr/>
        </p:nvCxnSpPr>
        <p:spPr>
          <a:xfrm flipV="1">
            <a:off x="9066288" y="2080833"/>
            <a:ext cx="518069" cy="37227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394CF82B-F9F9-4B44-B10F-F7BE1915E96D}"/>
              </a:ext>
            </a:extLst>
          </p:cNvPr>
          <p:cNvSpPr/>
          <p:nvPr/>
        </p:nvSpPr>
        <p:spPr>
          <a:xfrm>
            <a:off x="8347382" y="4647816"/>
            <a:ext cx="718906" cy="44192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7B7D7DC-A435-47FF-94B9-0338CD3D1022}"/>
              </a:ext>
            </a:extLst>
          </p:cNvPr>
          <p:cNvSpPr txBox="1"/>
          <p:nvPr/>
        </p:nvSpPr>
        <p:spPr>
          <a:xfrm>
            <a:off x="8279937" y="5143775"/>
            <a:ext cx="11765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Down-conversion</a:t>
            </a:r>
          </a:p>
        </p:txBody>
      </p:sp>
      <p:sp>
        <p:nvSpPr>
          <p:cNvPr id="42" name="Isosceles Triangle 41">
            <a:extLst>
              <a:ext uri="{FF2B5EF4-FFF2-40B4-BE49-F238E27FC236}">
                <a16:creationId xmlns:a16="http://schemas.microsoft.com/office/drawing/2014/main" id="{E2CB0F3E-4AC0-4496-9D90-0FAFF4299FA7}"/>
              </a:ext>
            </a:extLst>
          </p:cNvPr>
          <p:cNvSpPr/>
          <p:nvPr/>
        </p:nvSpPr>
        <p:spPr>
          <a:xfrm rot="10800000">
            <a:off x="9382677" y="4253574"/>
            <a:ext cx="403361" cy="242928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921B4B0B-D915-446E-BC3F-D89AA547285E}"/>
              </a:ext>
            </a:extLst>
          </p:cNvPr>
          <p:cNvCxnSpPr>
            <a:cxnSpLocks/>
            <a:stCxn id="40" idx="3"/>
            <a:endCxn id="42" idx="0"/>
          </p:cNvCxnSpPr>
          <p:nvPr/>
        </p:nvCxnSpPr>
        <p:spPr>
          <a:xfrm flipV="1">
            <a:off x="9066288" y="4496502"/>
            <a:ext cx="518069" cy="37227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9D24AB69-386F-4C11-A94D-1CA62211C9D0}"/>
              </a:ext>
            </a:extLst>
          </p:cNvPr>
          <p:cNvSpPr/>
          <p:nvPr/>
        </p:nvSpPr>
        <p:spPr>
          <a:xfrm>
            <a:off x="6499077" y="4645961"/>
            <a:ext cx="718906" cy="44192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150E106-D17F-41DC-BD60-8608658FAC75}"/>
              </a:ext>
            </a:extLst>
          </p:cNvPr>
          <p:cNvSpPr txBox="1"/>
          <p:nvPr/>
        </p:nvSpPr>
        <p:spPr>
          <a:xfrm>
            <a:off x="6444358" y="5165570"/>
            <a:ext cx="11765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RX filter</a:t>
            </a:r>
            <a:br>
              <a:rPr lang="en-US" sz="1400" dirty="0"/>
            </a:br>
            <a:r>
              <a:rPr lang="en-US" sz="1400" dirty="0"/>
              <a:t>and ADC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E7221BE6-E83F-4987-A569-65E649EE291E}"/>
              </a:ext>
            </a:extLst>
          </p:cNvPr>
          <p:cNvSpPr/>
          <p:nvPr/>
        </p:nvSpPr>
        <p:spPr>
          <a:xfrm>
            <a:off x="5134438" y="3877508"/>
            <a:ext cx="718906" cy="44192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115C955-C15A-4020-9081-9F3D8C8AA346}"/>
              </a:ext>
            </a:extLst>
          </p:cNvPr>
          <p:cNvSpPr txBox="1"/>
          <p:nvPr/>
        </p:nvSpPr>
        <p:spPr>
          <a:xfrm>
            <a:off x="5187117" y="3554656"/>
            <a:ext cx="11765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Sync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711A4BB4-E72C-468E-B029-00ED04A67B8A}"/>
              </a:ext>
            </a:extLst>
          </p:cNvPr>
          <p:cNvSpPr/>
          <p:nvPr/>
        </p:nvSpPr>
        <p:spPr>
          <a:xfrm>
            <a:off x="5134438" y="4649223"/>
            <a:ext cx="718906" cy="44192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18EFBCB-C9A3-43F3-87C9-3105F465B8D6}"/>
              </a:ext>
            </a:extLst>
          </p:cNvPr>
          <p:cNvSpPr txBox="1"/>
          <p:nvPr/>
        </p:nvSpPr>
        <p:spPr>
          <a:xfrm>
            <a:off x="5044848" y="5196193"/>
            <a:ext cx="11765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Equalization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8D967FF3-04CC-4333-8A47-D0196F6CB52C}"/>
              </a:ext>
            </a:extLst>
          </p:cNvPr>
          <p:cNvSpPr/>
          <p:nvPr/>
        </p:nvSpPr>
        <p:spPr>
          <a:xfrm>
            <a:off x="4041790" y="4652057"/>
            <a:ext cx="718906" cy="44192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10E57FFC-4626-4B7D-9FB6-E5115A1CECF7}"/>
              </a:ext>
            </a:extLst>
          </p:cNvPr>
          <p:cNvSpPr txBox="1"/>
          <p:nvPr/>
        </p:nvSpPr>
        <p:spPr>
          <a:xfrm>
            <a:off x="4063691" y="5221383"/>
            <a:ext cx="869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Symbol</a:t>
            </a:r>
            <a:br>
              <a:rPr lang="en-US" sz="1400" dirty="0"/>
            </a:br>
            <a:r>
              <a:rPr lang="en-US" sz="1400" dirty="0" err="1"/>
              <a:t>demod</a:t>
            </a:r>
            <a:endParaRPr lang="en-US" sz="1400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423E021B-0CE9-4284-B251-493D31B59DFC}"/>
              </a:ext>
            </a:extLst>
          </p:cNvPr>
          <p:cNvSpPr/>
          <p:nvPr/>
        </p:nvSpPr>
        <p:spPr>
          <a:xfrm>
            <a:off x="2357268" y="4647818"/>
            <a:ext cx="718906" cy="44192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826614-17A0-4303-ABC4-A4E6577C5379}"/>
              </a:ext>
            </a:extLst>
          </p:cNvPr>
          <p:cNvSpPr txBox="1"/>
          <p:nvPr/>
        </p:nvSpPr>
        <p:spPr>
          <a:xfrm>
            <a:off x="2290766" y="5221383"/>
            <a:ext cx="869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Channel</a:t>
            </a:r>
            <a:br>
              <a:rPr lang="en-US" sz="1400" dirty="0"/>
            </a:br>
            <a:r>
              <a:rPr lang="en-US" sz="1400" dirty="0"/>
              <a:t>decoding</a:t>
            </a: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901DAF6D-218E-41E1-870F-7BB24E5BC4AA}"/>
              </a:ext>
            </a:extLst>
          </p:cNvPr>
          <p:cNvCxnSpPr>
            <a:cxnSpLocks/>
            <a:stCxn id="59" idx="1"/>
          </p:cNvCxnSpPr>
          <p:nvPr/>
        </p:nvCxnSpPr>
        <p:spPr>
          <a:xfrm flipH="1" flipV="1">
            <a:off x="1498274" y="4857992"/>
            <a:ext cx="858994" cy="107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A70CF04F-31FE-4B82-8FB2-1596723A9985}"/>
              </a:ext>
            </a:extLst>
          </p:cNvPr>
          <p:cNvCxnSpPr>
            <a:stCxn id="40" idx="1"/>
            <a:endCxn id="44" idx="3"/>
          </p:cNvCxnSpPr>
          <p:nvPr/>
        </p:nvCxnSpPr>
        <p:spPr>
          <a:xfrm flipH="1" flipV="1">
            <a:off x="7217983" y="4866923"/>
            <a:ext cx="1129399" cy="18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E4426B55-3744-4471-BC03-2DCA3FD6FEEE}"/>
              </a:ext>
            </a:extLst>
          </p:cNvPr>
          <p:cNvCxnSpPr>
            <a:stCxn id="44" idx="1"/>
            <a:endCxn id="48" idx="3"/>
          </p:cNvCxnSpPr>
          <p:nvPr/>
        </p:nvCxnSpPr>
        <p:spPr>
          <a:xfrm flipH="1">
            <a:off x="5853344" y="4866923"/>
            <a:ext cx="645733" cy="32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or: Elbow 71">
            <a:extLst>
              <a:ext uri="{FF2B5EF4-FFF2-40B4-BE49-F238E27FC236}">
                <a16:creationId xmlns:a16="http://schemas.microsoft.com/office/drawing/2014/main" id="{2DEFF2BA-BB73-46CA-869E-1DF66AD5BF91}"/>
              </a:ext>
            </a:extLst>
          </p:cNvPr>
          <p:cNvCxnSpPr>
            <a:endCxn id="46" idx="3"/>
          </p:cNvCxnSpPr>
          <p:nvPr/>
        </p:nvCxnSpPr>
        <p:spPr>
          <a:xfrm rot="16200000" flipV="1">
            <a:off x="5691144" y="4260670"/>
            <a:ext cx="768452" cy="44405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1E5C7B84-92FE-40AB-AB21-2C7D6C90A19F}"/>
              </a:ext>
            </a:extLst>
          </p:cNvPr>
          <p:cNvCxnSpPr>
            <a:stCxn id="46" idx="2"/>
            <a:endCxn id="48" idx="0"/>
          </p:cNvCxnSpPr>
          <p:nvPr/>
        </p:nvCxnSpPr>
        <p:spPr>
          <a:xfrm>
            <a:off x="5493891" y="4319431"/>
            <a:ext cx="0" cy="3297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710F2A05-DC61-435D-827F-03997E924D0C}"/>
              </a:ext>
            </a:extLst>
          </p:cNvPr>
          <p:cNvCxnSpPr>
            <a:stCxn id="48" idx="1"/>
            <a:endCxn id="57" idx="3"/>
          </p:cNvCxnSpPr>
          <p:nvPr/>
        </p:nvCxnSpPr>
        <p:spPr>
          <a:xfrm flipH="1">
            <a:off x="4760696" y="4870185"/>
            <a:ext cx="373742" cy="28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00444F04-7C5B-427C-968F-8A1B9445DF1D}"/>
              </a:ext>
            </a:extLst>
          </p:cNvPr>
          <p:cNvCxnSpPr>
            <a:cxnSpLocks/>
            <a:stCxn id="57" idx="1"/>
            <a:endCxn id="59" idx="3"/>
          </p:cNvCxnSpPr>
          <p:nvPr/>
        </p:nvCxnSpPr>
        <p:spPr>
          <a:xfrm flipH="1" flipV="1">
            <a:off x="3076174" y="4868780"/>
            <a:ext cx="965616" cy="42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00F44898-F2C0-4FC6-9510-D74828ED62DC}"/>
              </a:ext>
            </a:extLst>
          </p:cNvPr>
          <p:cNvSpPr txBox="1"/>
          <p:nvPr/>
        </p:nvSpPr>
        <p:spPr>
          <a:xfrm>
            <a:off x="9358170" y="2990690"/>
            <a:ext cx="518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RF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F5939F8A-838B-4C0C-A7C5-BF5B69573944}"/>
              </a:ext>
            </a:extLst>
          </p:cNvPr>
          <p:cNvSpPr/>
          <p:nvPr/>
        </p:nvSpPr>
        <p:spPr>
          <a:xfrm>
            <a:off x="3562710" y="1631235"/>
            <a:ext cx="3926026" cy="1197257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0898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2818" y="278716"/>
            <a:ext cx="7772400" cy="1143000"/>
          </a:xfrm>
        </p:spPr>
        <p:txBody>
          <a:bodyPr/>
          <a:lstStyle/>
          <a:p>
            <a:r>
              <a:rPr lang="en-US" dirty="0"/>
              <a:t>Bandwidth:  A Basic Resource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Limited by:</a:t>
            </a:r>
          </a:p>
          <a:p>
            <a:pPr lvl="1"/>
            <a:r>
              <a:rPr lang="en-US" dirty="0"/>
              <a:t>Nature of the medium.  Most channels can transmit only limited range of frequencies</a:t>
            </a:r>
          </a:p>
          <a:p>
            <a:pPr lvl="1"/>
            <a:r>
              <a:rPr lang="en-US" dirty="0"/>
              <a:t>Ownership / allocations</a:t>
            </a:r>
          </a:p>
          <a:p>
            <a:r>
              <a:rPr lang="en-US" dirty="0"/>
              <a:t>We will see that data rate is proportional to bandwidth</a:t>
            </a:r>
          </a:p>
          <a:p>
            <a:pPr lvl="1"/>
            <a:r>
              <a:rPr lang="en-US" dirty="0"/>
              <a:t>Assuming power per unit bandwidth is constant</a:t>
            </a:r>
          </a:p>
          <a:p>
            <a:pPr lvl="1"/>
            <a:endParaRPr lang="en-US" dirty="0"/>
          </a:p>
          <a:p>
            <a:r>
              <a:rPr lang="en-US" dirty="0"/>
              <a:t>Basic questions:</a:t>
            </a:r>
          </a:p>
          <a:p>
            <a:pPr lvl="1"/>
            <a:r>
              <a:rPr lang="en-US" dirty="0"/>
              <a:t>How do we measure bandwidth?</a:t>
            </a:r>
          </a:p>
          <a:p>
            <a:pPr lvl="1"/>
            <a:r>
              <a:rPr lang="en-US" dirty="0"/>
              <a:t>What is the bandwidth of linearly modulated signals?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14368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Fourier Transform of Modulated Signal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731298"/>
                <a:ext cx="10058400" cy="4137798"/>
              </a:xfrm>
            </p:spPr>
            <p:txBody>
              <a:bodyPr/>
              <a:lstStyle/>
              <a:p>
                <a:r>
                  <a:rPr lang="en-US" dirty="0"/>
                  <a:t>Want to measure occupied bandwidth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Look at FT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Problem:  How do we compute FT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?</a:t>
                </a:r>
              </a:p>
              <a:p>
                <a:endParaRPr lang="en-US" dirty="0"/>
              </a:p>
              <a:p>
                <a:r>
                  <a:rPr lang="en-US" dirty="0"/>
                  <a:t>Depends on two factors:</a:t>
                </a:r>
              </a:p>
              <a:p>
                <a:pPr lvl="1"/>
                <a:r>
                  <a:rPr lang="en-US" dirty="0"/>
                  <a:t>DTFT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Pulse shape filter response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731298"/>
                <a:ext cx="10058400" cy="4137798"/>
              </a:xfrm>
              <a:blipFill>
                <a:blip r:embed="rId2"/>
                <a:stretch>
                  <a:fillRect l="-1455" t="-14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31</a:t>
            </a:fld>
            <a:endParaRPr lang="en-US" dirty="0"/>
          </a:p>
        </p:txBody>
      </p:sp>
      <p:cxnSp>
        <p:nvCxnSpPr>
          <p:cNvPr id="5" name="Straight Arrow Connector 4"/>
          <p:cNvCxnSpPr>
            <a:cxnSpLocks/>
          </p:cNvCxnSpPr>
          <p:nvPr/>
        </p:nvCxnSpPr>
        <p:spPr>
          <a:xfrm>
            <a:off x="6918229" y="2188562"/>
            <a:ext cx="4809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6752171" y="1731298"/>
                <a:ext cx="6470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2171" y="1731298"/>
                <a:ext cx="647037" cy="369332"/>
              </a:xfrm>
              <a:prstGeom prst="rect">
                <a:avLst/>
              </a:prstGeom>
              <a:blipFill>
                <a:blip r:embed="rId3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Isosceles Triangle 6"/>
          <p:cNvSpPr/>
          <p:nvPr/>
        </p:nvSpPr>
        <p:spPr>
          <a:xfrm rot="5400000">
            <a:off x="7338661" y="1919726"/>
            <a:ext cx="721419" cy="600324"/>
          </a:xfrm>
          <a:prstGeom prst="triangl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036349" y="2626603"/>
            <a:ext cx="11977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Ideal pulse</a:t>
            </a:r>
            <a:br>
              <a:rPr lang="en-US" dirty="0"/>
            </a:br>
            <a:r>
              <a:rPr lang="en-US" dirty="0"/>
              <a:t>DAC</a:t>
            </a:r>
          </a:p>
        </p:txBody>
      </p:sp>
      <p:cxnSp>
        <p:nvCxnSpPr>
          <p:cNvPr id="9" name="Straight Arrow Connector 8"/>
          <p:cNvCxnSpPr>
            <a:cxnSpLocks/>
            <a:stCxn id="7" idx="0"/>
            <a:endCxn id="10" idx="1"/>
          </p:cNvCxnSpPr>
          <p:nvPr/>
        </p:nvCxnSpPr>
        <p:spPr>
          <a:xfrm flipV="1">
            <a:off x="7999533" y="2207330"/>
            <a:ext cx="1209969" cy="125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9209502" y="1815015"/>
            <a:ext cx="914400" cy="7846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8931071" y="2635185"/>
                <a:ext cx="179478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:r>
                  <a:rPr lang="en-US" dirty="0"/>
                  <a:t>Pulse shape filter</a:t>
                </a:r>
                <a:br>
                  <a:rPr lang="en-US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1071" y="2635185"/>
                <a:ext cx="1794787" cy="646331"/>
              </a:xfrm>
              <a:prstGeom prst="rect">
                <a:avLst/>
              </a:prstGeom>
              <a:blipFill>
                <a:blip r:embed="rId4"/>
                <a:stretch>
                  <a:fillRect l="-2721" t="-4717" r="-3061" b="-75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10233195" y="1818324"/>
                <a:ext cx="66582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33195" y="1818324"/>
                <a:ext cx="665823" cy="369332"/>
              </a:xfrm>
              <a:prstGeom prst="rect">
                <a:avLst/>
              </a:prstGeom>
              <a:blipFill>
                <a:blip r:embed="rId5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/>
          <p:cNvCxnSpPr>
            <a:cxnSpLocks/>
          </p:cNvCxnSpPr>
          <p:nvPr/>
        </p:nvCxnSpPr>
        <p:spPr>
          <a:xfrm>
            <a:off x="10123901" y="2219888"/>
            <a:ext cx="60195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8147600" y="2225273"/>
                <a:ext cx="77707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7600" y="2225273"/>
                <a:ext cx="777071" cy="369332"/>
              </a:xfrm>
              <a:prstGeom prst="rect">
                <a:avLst/>
              </a:prstGeom>
              <a:blipFill>
                <a:blip r:embed="rId6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625136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of DTFT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Given discrete-time sequence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  <a:p>
                <a:r>
                  <a:rPr lang="en-US" dirty="0"/>
                  <a:t>DTFT: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Ω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e>
                    </m:nary>
                  </m:oMath>
                </a14:m>
                <a:endParaRPr lang="en-US" dirty="0"/>
              </a:p>
              <a:p>
                <a:r>
                  <a:rPr lang="en-US" dirty="0"/>
                  <a:t>Inverse DTFT: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den>
                    </m:f>
                    <m:nary>
                      <m:nary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p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Ω</m:t>
                            </m:r>
                          </m:e>
                        </m:d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Ω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</m:nary>
                  </m:oMath>
                </a14:m>
                <a:endParaRPr lang="en-US" dirty="0"/>
              </a:p>
              <a:p>
                <a:r>
                  <a:rPr lang="en-US" dirty="0"/>
                  <a:t>Note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</m:d>
                  </m:oMath>
                </a14:m>
                <a:r>
                  <a:rPr lang="en-US" dirty="0"/>
                  <a:t> is always 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 periodic signal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dirty="0"/>
                  <a:t> is the </a:t>
                </a:r>
                <a:r>
                  <a:rPr lang="en-US" dirty="0">
                    <a:solidFill>
                      <a:schemeClr val="accent1"/>
                    </a:solidFill>
                  </a:rPr>
                  <a:t>discrete frequency</a:t>
                </a:r>
                <a:r>
                  <a:rPr lang="en-US" dirty="0"/>
                  <a:t>. Units is radians per sample.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56297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40B74-8936-48A7-8C60-A421D1B91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DTFT Pairs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234CA0-5D12-4577-81C0-A74B4DFA70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16240" y="1539279"/>
            <a:ext cx="3139440" cy="4329817"/>
          </a:xfrm>
        </p:spPr>
        <p:txBody>
          <a:bodyPr/>
          <a:lstStyle/>
          <a:p>
            <a:r>
              <a:rPr lang="en-US" dirty="0"/>
              <a:t>See Wikipedia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F91638-1096-4227-8D9B-BAF8F002B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1B9F78-81AA-45AA-AC4F-E5DC2EAFE5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6" b="16544"/>
          <a:stretch/>
        </p:blipFill>
        <p:spPr>
          <a:xfrm>
            <a:off x="1036321" y="1562954"/>
            <a:ext cx="5279638" cy="39652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79706C4-DB93-44F6-9D95-AB212F9D70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6279" y="3429000"/>
            <a:ext cx="5399202" cy="2099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0127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Fourier Analysis of Modulation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97279" y="1539279"/>
                <a:ext cx="10133617" cy="4329817"/>
              </a:xfrm>
            </p:spPr>
            <p:txBody>
              <a:bodyPr/>
              <a:lstStyle/>
              <a:p>
                <a:r>
                  <a:rPr lang="en-US" dirty="0"/>
                  <a:t>Computing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follows three steps:</a:t>
                </a:r>
              </a:p>
              <a:p>
                <a:r>
                  <a:rPr lang="en-US" dirty="0"/>
                  <a:t>Compute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</m:d>
                  </m:oMath>
                </a14:m>
                <a:r>
                  <a:rPr lang="en-US" b="0" dirty="0"/>
                  <a:t>.  This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b="0" dirty="0"/>
                  <a:t> periodic</a:t>
                </a:r>
              </a:p>
              <a:p>
                <a:r>
                  <a:rPr lang="en-US" dirty="0"/>
                  <a:t>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𝑓𝑇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Vertical scale is unchanged</a:t>
                </a:r>
              </a:p>
              <a:p>
                <a:pPr lvl="1"/>
                <a:r>
                  <a:rPr lang="en-US" dirty="0"/>
                  <a:t>Digital frequency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dirty="0"/>
                  <a:t> mapped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Ω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Ω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den>
                    </m:f>
                  </m:oMath>
                </a14:m>
                <a:endParaRPr lang="en-US" b="0" dirty="0"/>
              </a:p>
              <a:p>
                <a:pPr lvl="1"/>
                <a:r>
                  <a:rPr lang="en-US" b="0" dirty="0"/>
                  <a:t>This is periodic with period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endParaRPr lang="en-US" b="0" dirty="0"/>
              </a:p>
              <a:p>
                <a:r>
                  <a:rPr lang="en-US" b="0" dirty="0"/>
                  <a:t>Compute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𝑈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  <a:endParaRPr lang="en-US" b="0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79" y="1539279"/>
                <a:ext cx="10133617" cy="4329817"/>
              </a:xfrm>
              <a:blipFill>
                <a:blip r:embed="rId2"/>
                <a:stretch>
                  <a:fillRect l="-1444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34</a:t>
            </a:fld>
            <a:endParaRPr lang="en-US" dirty="0"/>
          </a:p>
        </p:txBody>
      </p:sp>
      <p:cxnSp>
        <p:nvCxnSpPr>
          <p:cNvPr id="5" name="Straight Arrow Connector 4"/>
          <p:cNvCxnSpPr>
            <a:cxnSpLocks/>
          </p:cNvCxnSpPr>
          <p:nvPr/>
        </p:nvCxnSpPr>
        <p:spPr>
          <a:xfrm>
            <a:off x="6918229" y="2188562"/>
            <a:ext cx="4809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6752171" y="1731298"/>
                <a:ext cx="6470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2171" y="1731298"/>
                <a:ext cx="647037" cy="369332"/>
              </a:xfrm>
              <a:prstGeom prst="rect">
                <a:avLst/>
              </a:prstGeom>
              <a:blipFill>
                <a:blip r:embed="rId3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Isosceles Triangle 6"/>
          <p:cNvSpPr/>
          <p:nvPr/>
        </p:nvSpPr>
        <p:spPr>
          <a:xfrm rot="5400000">
            <a:off x="7338661" y="1919726"/>
            <a:ext cx="721419" cy="600324"/>
          </a:xfrm>
          <a:prstGeom prst="triangl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036349" y="2626603"/>
            <a:ext cx="11977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Ideal pulse</a:t>
            </a:r>
            <a:br>
              <a:rPr lang="en-US" dirty="0"/>
            </a:br>
            <a:r>
              <a:rPr lang="en-US" dirty="0"/>
              <a:t>DAC</a:t>
            </a:r>
          </a:p>
        </p:txBody>
      </p:sp>
      <p:cxnSp>
        <p:nvCxnSpPr>
          <p:cNvPr id="9" name="Straight Arrow Connector 8"/>
          <p:cNvCxnSpPr>
            <a:cxnSpLocks/>
            <a:stCxn id="7" idx="0"/>
            <a:endCxn id="10" idx="1"/>
          </p:cNvCxnSpPr>
          <p:nvPr/>
        </p:nvCxnSpPr>
        <p:spPr>
          <a:xfrm flipV="1">
            <a:off x="7999533" y="2207330"/>
            <a:ext cx="1209969" cy="125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9209502" y="1815015"/>
            <a:ext cx="914400" cy="7846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8931071" y="2635185"/>
                <a:ext cx="179478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:r>
                  <a:rPr lang="en-US" dirty="0"/>
                  <a:t>Pulse shape filter</a:t>
                </a:r>
                <a:br>
                  <a:rPr lang="en-US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1071" y="2635185"/>
                <a:ext cx="1794787" cy="646331"/>
              </a:xfrm>
              <a:prstGeom prst="rect">
                <a:avLst/>
              </a:prstGeom>
              <a:blipFill>
                <a:blip r:embed="rId4"/>
                <a:stretch>
                  <a:fillRect l="-2721" t="-4717" r="-3061" b="-75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10233195" y="1818324"/>
                <a:ext cx="66582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33195" y="1818324"/>
                <a:ext cx="665823" cy="369332"/>
              </a:xfrm>
              <a:prstGeom prst="rect">
                <a:avLst/>
              </a:prstGeom>
              <a:blipFill>
                <a:blip r:embed="rId5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/>
          <p:cNvCxnSpPr>
            <a:cxnSpLocks/>
          </p:cNvCxnSpPr>
          <p:nvPr/>
        </p:nvCxnSpPr>
        <p:spPr>
          <a:xfrm>
            <a:off x="10123901" y="2219888"/>
            <a:ext cx="60195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8147600" y="2225273"/>
                <a:ext cx="77707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7600" y="2225273"/>
                <a:ext cx="777071" cy="369332"/>
              </a:xfrm>
              <a:prstGeom prst="rect">
                <a:avLst/>
              </a:prstGeom>
              <a:blipFill>
                <a:blip r:embed="rId6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791338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Problem:  Part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539280"/>
                <a:ext cx="10058400" cy="4087230"/>
              </a:xfrm>
            </p:spPr>
            <p:txBody>
              <a:bodyPr/>
              <a:lstStyle/>
              <a:p>
                <a:r>
                  <a:rPr lang="en-US" dirty="0"/>
                  <a:t>Given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as shown</a:t>
                </a:r>
              </a:p>
              <a:p>
                <a:r>
                  <a:rPr lang="en-US" dirty="0"/>
                  <a:t>Suppose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den>
                    </m:f>
                    <m:r>
                      <a:rPr lang="en-US" b="0" i="0" smtClean="0">
                        <a:latin typeface="Cambria Math" panose="02040503050406030204" pitchFamily="18" charset="0"/>
                      </a:rPr>
                      <m:t>=20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MHz</m:t>
                    </m:r>
                  </m:oMath>
                </a14:m>
                <a:endParaRPr lang="en-US" b="0" dirty="0"/>
              </a:p>
              <a:p>
                <a:r>
                  <a:rPr lang="en-US" dirty="0"/>
                  <a:t>Draw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Solution: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𝛿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𝛿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has period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>
                        <a:latin typeface="Cambria Math" panose="02040503050406030204" pitchFamily="18" charset="0"/>
                      </a:rPr>
                      <m:t>20 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MHz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Same vertical scale as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=0.8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 maps to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0.8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den>
                    </m:f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=8</m:t>
                    </m:r>
                  </m:oMath>
                </a14:m>
                <a:r>
                  <a:rPr lang="en-US" dirty="0"/>
                  <a:t> MHz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 maps to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𝜋</m:t>
                        </m:r>
                      </m:den>
                    </m:f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20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10</m:t>
                    </m:r>
                  </m:oMath>
                </a14:m>
                <a:r>
                  <a:rPr lang="en-US" dirty="0"/>
                  <a:t> MHz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539280"/>
                <a:ext cx="10058400" cy="4087230"/>
              </a:xfrm>
              <a:blipFill>
                <a:blip r:embed="rId2"/>
                <a:stretch>
                  <a:fillRect l="-1455" t="-16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35</a:t>
            </a:fld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6609645" y="2929485"/>
            <a:ext cx="32676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Arc 6"/>
          <p:cNvSpPr/>
          <p:nvPr/>
        </p:nvSpPr>
        <p:spPr>
          <a:xfrm>
            <a:off x="7031274" y="1970423"/>
            <a:ext cx="1159480" cy="1909481"/>
          </a:xfrm>
          <a:prstGeom prst="arc">
            <a:avLst>
              <a:gd name="adj1" fmla="val 10914360"/>
              <a:gd name="adj2" fmla="val 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7611014" y="2817162"/>
            <a:ext cx="0" cy="3369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8296161" y="2808522"/>
            <a:ext cx="0" cy="3369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Arc 9"/>
          <p:cNvSpPr/>
          <p:nvPr/>
        </p:nvSpPr>
        <p:spPr>
          <a:xfrm>
            <a:off x="8401567" y="1987701"/>
            <a:ext cx="1159480" cy="1909481"/>
          </a:xfrm>
          <a:prstGeom prst="arc">
            <a:avLst>
              <a:gd name="adj1" fmla="val 10914360"/>
              <a:gd name="adj2" fmla="val 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8981307" y="2834441"/>
            <a:ext cx="0" cy="3369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9666454" y="2825800"/>
            <a:ext cx="0" cy="3369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404255" y="3041807"/>
            <a:ext cx="316222" cy="453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0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8717790" y="3065531"/>
                <a:ext cx="632444" cy="4536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i="1" dirty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1400" i="1" dirty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sz="1400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7790" y="3065531"/>
                <a:ext cx="632444" cy="45367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8146541" y="3053276"/>
                <a:ext cx="632444" cy="4536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i="1" dirty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sz="1400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6541" y="3053276"/>
                <a:ext cx="632444" cy="45367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Connector 15"/>
          <p:cNvCxnSpPr/>
          <p:nvPr/>
        </p:nvCxnSpPr>
        <p:spPr>
          <a:xfrm flipH="1">
            <a:off x="7246144" y="1966107"/>
            <a:ext cx="70541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7442761" y="1639905"/>
                <a:ext cx="409470" cy="4536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i="1" dirty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1400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2761" y="1639905"/>
                <a:ext cx="409470" cy="45367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9909504" y="2159730"/>
                <a:ext cx="6858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i="1" dirty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14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1400" dirty="0"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 sz="14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400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9504" y="2159730"/>
                <a:ext cx="685800" cy="307777"/>
              </a:xfrm>
              <a:prstGeom prst="rect">
                <a:avLst/>
              </a:prstGeom>
              <a:blipFill>
                <a:blip r:embed="rId6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7918839" y="3364997"/>
                <a:ext cx="63244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b="0" i="1" dirty="0" smtClean="0">
                        <a:latin typeface="Cambria Math" panose="02040503050406030204" pitchFamily="18" charset="0"/>
                      </a:rPr>
                      <m:t>0.8</m:t>
                    </m:r>
                    <m:r>
                      <a:rPr lang="en-US" sz="1400" i="1" dirty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sz="1400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8839" y="3364997"/>
                <a:ext cx="632444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Connector 21"/>
          <p:cNvCxnSpPr>
            <a:cxnSpLocks/>
          </p:cNvCxnSpPr>
          <p:nvPr/>
        </p:nvCxnSpPr>
        <p:spPr>
          <a:xfrm>
            <a:off x="8190754" y="2723147"/>
            <a:ext cx="0" cy="6847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cxnSpLocks/>
          </p:cNvCxnSpPr>
          <p:nvPr/>
        </p:nvCxnSpPr>
        <p:spPr>
          <a:xfrm>
            <a:off x="7031274" y="2664626"/>
            <a:ext cx="0" cy="6847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6688700" y="3349394"/>
                <a:ext cx="63244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b="0" i="1" dirty="0" smtClean="0">
                        <a:latin typeface="Cambria Math" panose="02040503050406030204" pitchFamily="18" charset="0"/>
                      </a:rPr>
                      <m:t>−0.8</m:t>
                    </m:r>
                    <m:r>
                      <a:rPr lang="en-US" sz="1400" i="1" dirty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sz="1400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8700" y="3349394"/>
                <a:ext cx="632444" cy="3077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Connector 27"/>
          <p:cNvCxnSpPr/>
          <p:nvPr/>
        </p:nvCxnSpPr>
        <p:spPr>
          <a:xfrm>
            <a:off x="6899325" y="2810528"/>
            <a:ext cx="0" cy="3369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6618136" y="3088650"/>
                <a:ext cx="63244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b="0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400" i="1" dirty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sz="1400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8136" y="3088650"/>
                <a:ext cx="632444" cy="30777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Straight Connector 67"/>
          <p:cNvCxnSpPr/>
          <p:nvPr/>
        </p:nvCxnSpPr>
        <p:spPr>
          <a:xfrm>
            <a:off x="6612835" y="5094324"/>
            <a:ext cx="32676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Arc 68"/>
          <p:cNvSpPr/>
          <p:nvPr/>
        </p:nvSpPr>
        <p:spPr>
          <a:xfrm>
            <a:off x="7034464" y="4135262"/>
            <a:ext cx="1159480" cy="1909481"/>
          </a:xfrm>
          <a:prstGeom prst="arc">
            <a:avLst>
              <a:gd name="adj1" fmla="val 10914360"/>
              <a:gd name="adj2" fmla="val 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0" name="Straight Connector 69"/>
          <p:cNvCxnSpPr/>
          <p:nvPr/>
        </p:nvCxnSpPr>
        <p:spPr>
          <a:xfrm>
            <a:off x="7614204" y="4982001"/>
            <a:ext cx="0" cy="3369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>
            <a:off x="8299351" y="4973361"/>
            <a:ext cx="0" cy="3369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Arc 71"/>
          <p:cNvSpPr/>
          <p:nvPr/>
        </p:nvSpPr>
        <p:spPr>
          <a:xfrm>
            <a:off x="8404757" y="4152540"/>
            <a:ext cx="1159480" cy="1909481"/>
          </a:xfrm>
          <a:prstGeom prst="arc">
            <a:avLst>
              <a:gd name="adj1" fmla="val 10914360"/>
              <a:gd name="adj2" fmla="val 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/>
          <p:cNvCxnSpPr/>
          <p:nvPr/>
        </p:nvCxnSpPr>
        <p:spPr>
          <a:xfrm>
            <a:off x="8984497" y="4999280"/>
            <a:ext cx="0" cy="3369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9669644" y="4990639"/>
            <a:ext cx="0" cy="3369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7407445" y="5206646"/>
            <a:ext cx="316222" cy="453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0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/>
              <p:cNvSpPr txBox="1"/>
              <p:nvPr/>
            </p:nvSpPr>
            <p:spPr>
              <a:xfrm>
                <a:off x="8681112" y="5230370"/>
                <a:ext cx="63244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20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6" name="TextBox 7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1112" y="5230370"/>
                <a:ext cx="632444" cy="30777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/>
              <p:cNvSpPr txBox="1"/>
              <p:nvPr/>
            </p:nvSpPr>
            <p:spPr>
              <a:xfrm>
                <a:off x="8149731" y="5218115"/>
                <a:ext cx="63244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b="0" i="1" dirty="0" smtClean="0">
                        <a:latin typeface="Cambria Math" panose="02040503050406030204" pitchFamily="18" charset="0"/>
                      </a:rPr>
                      <m:t>10</m:t>
                    </m:r>
                  </m:oMath>
                </a14:m>
                <a:r>
                  <a:rPr lang="en-US" sz="1400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77" name="TextBox 7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9731" y="5218115"/>
                <a:ext cx="632444" cy="30777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8" name="Straight Connector 77"/>
          <p:cNvCxnSpPr/>
          <p:nvPr/>
        </p:nvCxnSpPr>
        <p:spPr>
          <a:xfrm flipH="1">
            <a:off x="7249334" y="4130946"/>
            <a:ext cx="70541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/>
              <p:cNvSpPr txBox="1"/>
              <p:nvPr/>
            </p:nvSpPr>
            <p:spPr>
              <a:xfrm>
                <a:off x="7445951" y="3804744"/>
                <a:ext cx="409470" cy="4536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i="1" dirty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1400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79" name="TextBox 7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5951" y="3804744"/>
                <a:ext cx="409470" cy="45367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/>
              <p:cNvSpPr txBox="1"/>
              <p:nvPr/>
            </p:nvSpPr>
            <p:spPr>
              <a:xfrm>
                <a:off x="9912694" y="4324569"/>
                <a:ext cx="6858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sub>
                      </m:sSub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m:rPr>
                          <m:lit/>
                        </m:rPr>
                        <a:rPr lang="en-US" sz="1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0" name="TextBox 7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12694" y="4324569"/>
                <a:ext cx="685800" cy="307777"/>
              </a:xfrm>
              <a:prstGeom prst="rect">
                <a:avLst/>
              </a:prstGeom>
              <a:blipFill>
                <a:blip r:embed="rId13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/>
              <p:cNvSpPr txBox="1"/>
              <p:nvPr/>
            </p:nvSpPr>
            <p:spPr>
              <a:xfrm>
                <a:off x="8056300" y="5538241"/>
                <a:ext cx="37413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b="0" i="1" dirty="0" smtClean="0">
                        <a:latin typeface="Cambria Math" panose="02040503050406030204" pitchFamily="18" charset="0"/>
                      </a:rPr>
                      <m:t>8</m:t>
                    </m:r>
                  </m:oMath>
                </a14:m>
                <a:r>
                  <a:rPr lang="en-US" sz="1400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81" name="TextBox 8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6300" y="5538241"/>
                <a:ext cx="374132" cy="30777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2" name="Straight Connector 81"/>
          <p:cNvCxnSpPr>
            <a:cxnSpLocks/>
          </p:cNvCxnSpPr>
          <p:nvPr/>
        </p:nvCxnSpPr>
        <p:spPr>
          <a:xfrm>
            <a:off x="8193944" y="4887986"/>
            <a:ext cx="0" cy="6847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>
            <a:cxnSpLocks/>
          </p:cNvCxnSpPr>
          <p:nvPr/>
        </p:nvCxnSpPr>
        <p:spPr>
          <a:xfrm>
            <a:off x="7034464" y="4829465"/>
            <a:ext cx="0" cy="6847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/>
              <p:cNvSpPr txBox="1"/>
              <p:nvPr/>
            </p:nvSpPr>
            <p:spPr>
              <a:xfrm>
                <a:off x="6801354" y="5506434"/>
                <a:ext cx="63244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b="0" i="1" dirty="0" smtClean="0">
                        <a:latin typeface="Cambria Math" panose="02040503050406030204" pitchFamily="18" charset="0"/>
                      </a:rPr>
                      <m:t>−8</m:t>
                    </m:r>
                  </m:oMath>
                </a14:m>
                <a:r>
                  <a:rPr lang="en-US" sz="1400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84" name="TextBox 8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1354" y="5506434"/>
                <a:ext cx="632444" cy="30777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5" name="Straight Connector 84"/>
          <p:cNvCxnSpPr/>
          <p:nvPr/>
        </p:nvCxnSpPr>
        <p:spPr>
          <a:xfrm>
            <a:off x="6902515" y="4975367"/>
            <a:ext cx="0" cy="3369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/>
              <p:cNvSpPr txBox="1"/>
              <p:nvPr/>
            </p:nvSpPr>
            <p:spPr>
              <a:xfrm>
                <a:off x="6546955" y="5253489"/>
                <a:ext cx="63244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b="0" i="1" dirty="0" smtClean="0">
                        <a:latin typeface="Cambria Math" panose="02040503050406030204" pitchFamily="18" charset="0"/>
                      </a:rPr>
                      <m:t>−10</m:t>
                    </m:r>
                  </m:oMath>
                </a14:m>
                <a:r>
                  <a:rPr lang="en-US" sz="1400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86" name="TextBox 8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6955" y="5253489"/>
                <a:ext cx="632444" cy="30777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479040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Problem:  Part 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97279" y="1539280"/>
                <a:ext cx="4457615" cy="4087230"/>
              </a:xfrm>
            </p:spPr>
            <p:txBody>
              <a:bodyPr/>
              <a:lstStyle/>
              <a:p>
                <a:r>
                  <a:rPr lang="en-US" dirty="0"/>
                  <a:t>Suppose filter is: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&lt;10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0.1</m:t>
                              </m:r>
                            </m:e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∈[10,30)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m:rPr>
                                  <m:nor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else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Draw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Solution</a:t>
                </a:r>
              </a:p>
              <a:p>
                <a:pPr lvl="1"/>
                <a:r>
                  <a:rPr lang="en-US" dirty="0"/>
                  <a:t>Use equation to draw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Get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from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𝑈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In this case, filter attenuates two sidelobes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79" y="1539280"/>
                <a:ext cx="4457615" cy="4087230"/>
              </a:xfrm>
              <a:blipFill>
                <a:blip r:embed="rId2"/>
                <a:stretch>
                  <a:fillRect l="-3283" t="-1642" r="-10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346796" y="6314270"/>
            <a:ext cx="1312025" cy="365125"/>
          </a:xfrm>
        </p:spPr>
        <p:txBody>
          <a:bodyPr/>
          <a:lstStyle/>
          <a:p>
            <a:fld id="{629637A9-119A-49DA-BD12-AAC58B377D80}" type="slidenum">
              <a:rPr lang="en-US" smtClean="0"/>
              <a:t>36</a:t>
            </a:fld>
            <a:endParaRPr lang="en-US" dirty="0"/>
          </a:p>
        </p:txBody>
      </p:sp>
      <p:cxnSp>
        <p:nvCxnSpPr>
          <p:cNvPr id="68" name="Straight Connector 67"/>
          <p:cNvCxnSpPr>
            <a:cxnSpLocks/>
          </p:cNvCxnSpPr>
          <p:nvPr/>
        </p:nvCxnSpPr>
        <p:spPr>
          <a:xfrm>
            <a:off x="5943600" y="2753796"/>
            <a:ext cx="479253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Arc 68"/>
          <p:cNvSpPr/>
          <p:nvPr/>
        </p:nvSpPr>
        <p:spPr>
          <a:xfrm>
            <a:off x="7890141" y="1794734"/>
            <a:ext cx="1159480" cy="1909481"/>
          </a:xfrm>
          <a:prstGeom prst="arc">
            <a:avLst>
              <a:gd name="adj1" fmla="val 10914360"/>
              <a:gd name="adj2" fmla="val 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0" name="Straight Connector 69"/>
          <p:cNvCxnSpPr/>
          <p:nvPr/>
        </p:nvCxnSpPr>
        <p:spPr>
          <a:xfrm>
            <a:off x="8469881" y="2641473"/>
            <a:ext cx="0" cy="3369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>
            <a:off x="9155028" y="2632833"/>
            <a:ext cx="0" cy="3369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Arc 71"/>
          <p:cNvSpPr/>
          <p:nvPr/>
        </p:nvSpPr>
        <p:spPr>
          <a:xfrm>
            <a:off x="9260434" y="1812012"/>
            <a:ext cx="1159480" cy="1909481"/>
          </a:xfrm>
          <a:prstGeom prst="arc">
            <a:avLst>
              <a:gd name="adj1" fmla="val 10914360"/>
              <a:gd name="adj2" fmla="val 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/>
          <p:cNvCxnSpPr/>
          <p:nvPr/>
        </p:nvCxnSpPr>
        <p:spPr>
          <a:xfrm>
            <a:off x="9840174" y="2658752"/>
            <a:ext cx="0" cy="3369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10525321" y="2650111"/>
            <a:ext cx="0" cy="3369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8263122" y="2866118"/>
            <a:ext cx="316222" cy="453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0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/>
              <p:cNvSpPr txBox="1"/>
              <p:nvPr/>
            </p:nvSpPr>
            <p:spPr>
              <a:xfrm>
                <a:off x="9536789" y="2889842"/>
                <a:ext cx="63244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20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6" name="TextBox 7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6789" y="2889842"/>
                <a:ext cx="632444" cy="307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/>
              <p:cNvSpPr txBox="1"/>
              <p:nvPr/>
            </p:nvSpPr>
            <p:spPr>
              <a:xfrm>
                <a:off x="9005408" y="2877587"/>
                <a:ext cx="63244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b="0" i="1" dirty="0" smtClean="0">
                        <a:latin typeface="Cambria Math" panose="02040503050406030204" pitchFamily="18" charset="0"/>
                      </a:rPr>
                      <m:t>10</m:t>
                    </m:r>
                  </m:oMath>
                </a14:m>
                <a:r>
                  <a:rPr lang="en-US" sz="1400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77" name="TextBox 7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5408" y="2877587"/>
                <a:ext cx="632444" cy="3077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8" name="Straight Connector 77"/>
          <p:cNvCxnSpPr/>
          <p:nvPr/>
        </p:nvCxnSpPr>
        <p:spPr>
          <a:xfrm flipH="1">
            <a:off x="8105011" y="1790418"/>
            <a:ext cx="70541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/>
              <p:cNvSpPr txBox="1"/>
              <p:nvPr/>
            </p:nvSpPr>
            <p:spPr>
              <a:xfrm>
                <a:off x="8301628" y="1464216"/>
                <a:ext cx="409470" cy="4536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i="1" dirty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1400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79" name="TextBox 7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1628" y="1464216"/>
                <a:ext cx="409470" cy="45367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/>
              <p:cNvSpPr txBox="1"/>
              <p:nvPr/>
            </p:nvSpPr>
            <p:spPr>
              <a:xfrm>
                <a:off x="10768371" y="1984041"/>
                <a:ext cx="6858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sub>
                      </m:sSub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m:rPr>
                          <m:lit/>
                        </m:rPr>
                        <a:rPr lang="en-US" sz="1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0" name="TextBox 7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68371" y="1984041"/>
                <a:ext cx="685800" cy="307777"/>
              </a:xfrm>
              <a:prstGeom prst="rect">
                <a:avLst/>
              </a:prstGeom>
              <a:blipFill>
                <a:blip r:embed="rId6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/>
              <p:cNvSpPr txBox="1"/>
              <p:nvPr/>
            </p:nvSpPr>
            <p:spPr>
              <a:xfrm>
                <a:off x="8911977" y="3197713"/>
                <a:ext cx="37413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b="0" i="1" dirty="0" smtClean="0">
                        <a:latin typeface="Cambria Math" panose="02040503050406030204" pitchFamily="18" charset="0"/>
                      </a:rPr>
                      <m:t>8</m:t>
                    </m:r>
                  </m:oMath>
                </a14:m>
                <a:r>
                  <a:rPr lang="en-US" sz="1400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81" name="TextBox 8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1977" y="3197713"/>
                <a:ext cx="374132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2" name="Straight Connector 81"/>
          <p:cNvCxnSpPr>
            <a:cxnSpLocks/>
          </p:cNvCxnSpPr>
          <p:nvPr/>
        </p:nvCxnSpPr>
        <p:spPr>
          <a:xfrm>
            <a:off x="9049621" y="2547458"/>
            <a:ext cx="0" cy="6847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>
            <a:cxnSpLocks/>
          </p:cNvCxnSpPr>
          <p:nvPr/>
        </p:nvCxnSpPr>
        <p:spPr>
          <a:xfrm>
            <a:off x="7890141" y="2488937"/>
            <a:ext cx="0" cy="6847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/>
              <p:cNvSpPr txBox="1"/>
              <p:nvPr/>
            </p:nvSpPr>
            <p:spPr>
              <a:xfrm>
                <a:off x="7657031" y="3165906"/>
                <a:ext cx="63244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b="0" i="1" dirty="0" smtClean="0">
                        <a:latin typeface="Cambria Math" panose="02040503050406030204" pitchFamily="18" charset="0"/>
                      </a:rPr>
                      <m:t>−8</m:t>
                    </m:r>
                  </m:oMath>
                </a14:m>
                <a:r>
                  <a:rPr lang="en-US" sz="1400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84" name="TextBox 8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7031" y="3165906"/>
                <a:ext cx="632444" cy="3077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5" name="Straight Connector 84"/>
          <p:cNvCxnSpPr/>
          <p:nvPr/>
        </p:nvCxnSpPr>
        <p:spPr>
          <a:xfrm>
            <a:off x="7758192" y="2634839"/>
            <a:ext cx="0" cy="3369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/>
              <p:cNvSpPr txBox="1"/>
              <p:nvPr/>
            </p:nvSpPr>
            <p:spPr>
              <a:xfrm>
                <a:off x="7402632" y="2912961"/>
                <a:ext cx="63244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b="0" i="1" dirty="0" smtClean="0">
                        <a:latin typeface="Cambria Math" panose="02040503050406030204" pitchFamily="18" charset="0"/>
                      </a:rPr>
                      <m:t>−10</m:t>
                    </m:r>
                  </m:oMath>
                </a14:m>
                <a:r>
                  <a:rPr lang="en-US" sz="1400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86" name="TextBox 8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2632" y="2912961"/>
                <a:ext cx="632444" cy="30777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Arc 43"/>
          <p:cNvSpPr/>
          <p:nvPr/>
        </p:nvSpPr>
        <p:spPr>
          <a:xfrm>
            <a:off x="6437068" y="1812012"/>
            <a:ext cx="1159480" cy="1909481"/>
          </a:xfrm>
          <a:prstGeom prst="arc">
            <a:avLst>
              <a:gd name="adj1" fmla="val 10914360"/>
              <a:gd name="adj2" fmla="val 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Connector 45"/>
          <p:cNvCxnSpPr>
            <a:cxnSpLocks/>
          </p:cNvCxnSpPr>
          <p:nvPr/>
        </p:nvCxnSpPr>
        <p:spPr>
          <a:xfrm>
            <a:off x="6012110" y="5129840"/>
            <a:ext cx="479253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Arc 46"/>
          <p:cNvSpPr/>
          <p:nvPr/>
        </p:nvSpPr>
        <p:spPr>
          <a:xfrm>
            <a:off x="7958651" y="4170778"/>
            <a:ext cx="1159480" cy="1909481"/>
          </a:xfrm>
          <a:prstGeom prst="arc">
            <a:avLst>
              <a:gd name="adj1" fmla="val 10914360"/>
              <a:gd name="adj2" fmla="val 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Connector 47"/>
          <p:cNvCxnSpPr/>
          <p:nvPr/>
        </p:nvCxnSpPr>
        <p:spPr>
          <a:xfrm>
            <a:off x="8538391" y="5017517"/>
            <a:ext cx="0" cy="3369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9223538" y="5008877"/>
            <a:ext cx="0" cy="3369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cxnSpLocks/>
          </p:cNvCxnSpPr>
          <p:nvPr/>
        </p:nvCxnSpPr>
        <p:spPr>
          <a:xfrm>
            <a:off x="9908684" y="5026155"/>
            <a:ext cx="8490" cy="2397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>
            <a:cxnSpLocks/>
          </p:cNvCxnSpPr>
          <p:nvPr/>
        </p:nvCxnSpPr>
        <p:spPr>
          <a:xfrm>
            <a:off x="10656744" y="5009379"/>
            <a:ext cx="0" cy="3369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8331632" y="5242162"/>
            <a:ext cx="316222" cy="453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0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/>
              <p:cNvSpPr txBox="1"/>
              <p:nvPr/>
            </p:nvSpPr>
            <p:spPr>
              <a:xfrm>
                <a:off x="9605299" y="5265886"/>
                <a:ext cx="63244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20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4" name="TextBox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5299" y="5265886"/>
                <a:ext cx="632444" cy="30777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/>
              <p:cNvSpPr txBox="1"/>
              <p:nvPr/>
            </p:nvSpPr>
            <p:spPr>
              <a:xfrm>
                <a:off x="9073918" y="5253631"/>
                <a:ext cx="63244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b="0" i="1" dirty="0" smtClean="0">
                        <a:latin typeface="Cambria Math" panose="02040503050406030204" pitchFamily="18" charset="0"/>
                      </a:rPr>
                      <m:t>10</m:t>
                    </m:r>
                  </m:oMath>
                </a14:m>
                <a:r>
                  <a:rPr lang="en-US" sz="1400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55" name="TextBox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73918" y="5253631"/>
                <a:ext cx="632444" cy="30777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Straight Connector 55"/>
          <p:cNvCxnSpPr/>
          <p:nvPr/>
        </p:nvCxnSpPr>
        <p:spPr>
          <a:xfrm flipH="1">
            <a:off x="8173521" y="4166462"/>
            <a:ext cx="70541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/>
              <p:cNvSpPr txBox="1"/>
              <p:nvPr/>
            </p:nvSpPr>
            <p:spPr>
              <a:xfrm>
                <a:off x="8370138" y="3840260"/>
                <a:ext cx="409470" cy="4536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i="1" dirty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1400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57" name="TextBox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0138" y="3840260"/>
                <a:ext cx="409470" cy="45367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/>
              <p:cNvSpPr txBox="1"/>
              <p:nvPr/>
            </p:nvSpPr>
            <p:spPr>
              <a:xfrm>
                <a:off x="10715295" y="3913222"/>
                <a:ext cx="6858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𝑈</m:t>
                      </m:r>
                      <m:d>
                        <m:d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</m:oMath>
                  </m:oMathPara>
                </a14:m>
                <a:endParaRPr lang="en-US" sz="14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m:rPr>
                          <m:lit/>
                        </m:rPr>
                        <a:rPr lang="en-US" sz="1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8" name="TextBox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15295" y="3913222"/>
                <a:ext cx="685800" cy="523220"/>
              </a:xfrm>
              <a:prstGeom prst="rect">
                <a:avLst/>
              </a:prstGeom>
              <a:blipFill>
                <a:blip r:embed="rId13"/>
                <a:stretch>
                  <a:fillRect b="-34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/>
              <p:cNvSpPr txBox="1"/>
              <p:nvPr/>
            </p:nvSpPr>
            <p:spPr>
              <a:xfrm>
                <a:off x="8980487" y="5573757"/>
                <a:ext cx="37413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b="0" i="1" dirty="0" smtClean="0">
                        <a:latin typeface="Cambria Math" panose="02040503050406030204" pitchFamily="18" charset="0"/>
                      </a:rPr>
                      <m:t>8</m:t>
                    </m:r>
                  </m:oMath>
                </a14:m>
                <a:r>
                  <a:rPr lang="en-US" sz="1400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59" name="TextBox 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0487" y="5573757"/>
                <a:ext cx="374132" cy="30777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0" name="Straight Connector 59"/>
          <p:cNvCxnSpPr>
            <a:cxnSpLocks/>
          </p:cNvCxnSpPr>
          <p:nvPr/>
        </p:nvCxnSpPr>
        <p:spPr>
          <a:xfrm>
            <a:off x="9118131" y="4923502"/>
            <a:ext cx="0" cy="6847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cxnSpLocks/>
          </p:cNvCxnSpPr>
          <p:nvPr/>
        </p:nvCxnSpPr>
        <p:spPr>
          <a:xfrm>
            <a:off x="7958651" y="4864981"/>
            <a:ext cx="0" cy="6847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/>
              <p:cNvSpPr txBox="1"/>
              <p:nvPr/>
            </p:nvSpPr>
            <p:spPr>
              <a:xfrm>
                <a:off x="7725541" y="5541950"/>
                <a:ext cx="63244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b="0" i="1" dirty="0" smtClean="0">
                        <a:latin typeface="Cambria Math" panose="02040503050406030204" pitchFamily="18" charset="0"/>
                      </a:rPr>
                      <m:t>−8</m:t>
                    </m:r>
                  </m:oMath>
                </a14:m>
                <a:r>
                  <a:rPr lang="en-US" sz="1400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62" name="TextBox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5541" y="5541950"/>
                <a:ext cx="632444" cy="3077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3" name="Straight Connector 62"/>
          <p:cNvCxnSpPr/>
          <p:nvPr/>
        </p:nvCxnSpPr>
        <p:spPr>
          <a:xfrm>
            <a:off x="7826702" y="5010883"/>
            <a:ext cx="0" cy="3369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/>
              <p:cNvSpPr txBox="1"/>
              <p:nvPr/>
            </p:nvSpPr>
            <p:spPr>
              <a:xfrm>
                <a:off x="7471142" y="5289005"/>
                <a:ext cx="63244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b="0" i="1" dirty="0" smtClean="0">
                        <a:latin typeface="Cambria Math" panose="02040503050406030204" pitchFamily="18" charset="0"/>
                      </a:rPr>
                      <m:t>−10</m:t>
                    </m:r>
                  </m:oMath>
                </a14:m>
                <a:r>
                  <a:rPr lang="en-US" sz="1400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64" name="TextBox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1142" y="5289005"/>
                <a:ext cx="632444" cy="30777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Arc 64"/>
          <p:cNvSpPr/>
          <p:nvPr/>
        </p:nvSpPr>
        <p:spPr>
          <a:xfrm>
            <a:off x="6384238" y="4866515"/>
            <a:ext cx="1457858" cy="509666"/>
          </a:xfrm>
          <a:prstGeom prst="arc">
            <a:avLst>
              <a:gd name="adj1" fmla="val 10914360"/>
              <a:gd name="adj2" fmla="val 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7" name="Straight Connector 86"/>
          <p:cNvCxnSpPr/>
          <p:nvPr/>
        </p:nvCxnSpPr>
        <p:spPr>
          <a:xfrm>
            <a:off x="6376977" y="4978634"/>
            <a:ext cx="0" cy="3369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/>
              <p:cNvSpPr txBox="1"/>
              <p:nvPr/>
            </p:nvSpPr>
            <p:spPr>
              <a:xfrm>
                <a:off x="6040969" y="5274035"/>
                <a:ext cx="63244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b="0" i="1" dirty="0" smtClean="0">
                        <a:latin typeface="Cambria Math" panose="02040503050406030204" pitchFamily="18" charset="0"/>
                      </a:rPr>
                      <m:t>−30</m:t>
                    </m:r>
                  </m:oMath>
                </a14:m>
                <a:r>
                  <a:rPr lang="en-US" sz="1400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88" name="TextBox 8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0969" y="5274035"/>
                <a:ext cx="632444" cy="30777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Connector 31"/>
          <p:cNvCxnSpPr>
            <a:cxnSpLocks/>
          </p:cNvCxnSpPr>
          <p:nvPr/>
        </p:nvCxnSpPr>
        <p:spPr>
          <a:xfrm>
            <a:off x="5641596" y="5125518"/>
            <a:ext cx="735381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>
            <a:cxnSpLocks/>
          </p:cNvCxnSpPr>
          <p:nvPr/>
        </p:nvCxnSpPr>
        <p:spPr>
          <a:xfrm>
            <a:off x="6366993" y="4913090"/>
            <a:ext cx="0" cy="208258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>
            <a:cxnSpLocks/>
          </p:cNvCxnSpPr>
          <p:nvPr/>
        </p:nvCxnSpPr>
        <p:spPr>
          <a:xfrm flipH="1" flipV="1">
            <a:off x="6357191" y="4889047"/>
            <a:ext cx="1477208" cy="8642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>
            <a:cxnSpLocks/>
          </p:cNvCxnSpPr>
          <p:nvPr/>
        </p:nvCxnSpPr>
        <p:spPr>
          <a:xfrm>
            <a:off x="7826702" y="4179422"/>
            <a:ext cx="15394" cy="766259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>
            <a:cxnSpLocks/>
          </p:cNvCxnSpPr>
          <p:nvPr/>
        </p:nvCxnSpPr>
        <p:spPr>
          <a:xfrm flipH="1" flipV="1">
            <a:off x="7808901" y="4168859"/>
            <a:ext cx="1421130" cy="13683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>
            <a:cxnSpLocks/>
          </p:cNvCxnSpPr>
          <p:nvPr/>
        </p:nvCxnSpPr>
        <p:spPr>
          <a:xfrm>
            <a:off x="9214637" y="4149578"/>
            <a:ext cx="15394" cy="766259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>
            <a:cxnSpLocks/>
          </p:cNvCxnSpPr>
          <p:nvPr/>
        </p:nvCxnSpPr>
        <p:spPr>
          <a:xfrm>
            <a:off x="10593831" y="5125518"/>
            <a:ext cx="735381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/>
              <p:cNvSpPr txBox="1"/>
              <p:nvPr/>
            </p:nvSpPr>
            <p:spPr>
              <a:xfrm>
                <a:off x="10452149" y="5423236"/>
                <a:ext cx="63244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dirty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7" name="TextBox 9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52149" y="5423236"/>
                <a:ext cx="632444" cy="307777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3" name="Straight Connector 102"/>
          <p:cNvCxnSpPr>
            <a:cxnSpLocks/>
          </p:cNvCxnSpPr>
          <p:nvPr/>
        </p:nvCxnSpPr>
        <p:spPr>
          <a:xfrm flipH="1" flipV="1">
            <a:off x="6357191" y="4880405"/>
            <a:ext cx="1477208" cy="8642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Arc 103"/>
          <p:cNvSpPr/>
          <p:nvPr/>
        </p:nvSpPr>
        <p:spPr>
          <a:xfrm>
            <a:off x="9196463" y="4884726"/>
            <a:ext cx="1457858" cy="509666"/>
          </a:xfrm>
          <a:prstGeom prst="arc">
            <a:avLst>
              <a:gd name="adj1" fmla="val 10914360"/>
              <a:gd name="adj2" fmla="val 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6" name="Straight Connector 105"/>
          <p:cNvCxnSpPr>
            <a:cxnSpLocks/>
          </p:cNvCxnSpPr>
          <p:nvPr/>
        </p:nvCxnSpPr>
        <p:spPr>
          <a:xfrm>
            <a:off x="10654321" y="4945681"/>
            <a:ext cx="0" cy="208258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>
            <a:cxnSpLocks/>
          </p:cNvCxnSpPr>
          <p:nvPr/>
        </p:nvCxnSpPr>
        <p:spPr>
          <a:xfrm flipH="1" flipV="1">
            <a:off x="9214637" y="4923372"/>
            <a:ext cx="1477208" cy="8642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TextBox 107"/>
              <p:cNvSpPr txBox="1"/>
              <p:nvPr/>
            </p:nvSpPr>
            <p:spPr>
              <a:xfrm>
                <a:off x="9672990" y="4537333"/>
                <a:ext cx="88182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0.1</a:t>
                </a:r>
                <a14:m>
                  <m:oMath xmlns:m="http://schemas.openxmlformats.org/officeDocument/2006/math">
                    <m:r>
                      <a:rPr lang="en-US" sz="1400" i="1" dirty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1400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108" name="TextBox 10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72990" y="4537333"/>
                <a:ext cx="881827" cy="307777"/>
              </a:xfrm>
              <a:prstGeom prst="rect">
                <a:avLst/>
              </a:prstGeom>
              <a:blipFill>
                <a:blip r:embed="rId18"/>
                <a:stretch>
                  <a:fillRect l="-2083" t="-1961" b="-196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9" name="Straight Connector 108"/>
          <p:cNvCxnSpPr>
            <a:cxnSpLocks/>
          </p:cNvCxnSpPr>
          <p:nvPr/>
        </p:nvCxnSpPr>
        <p:spPr>
          <a:xfrm>
            <a:off x="10251218" y="3976947"/>
            <a:ext cx="36232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>
            <a:cxnSpLocks/>
          </p:cNvCxnSpPr>
          <p:nvPr/>
        </p:nvCxnSpPr>
        <p:spPr>
          <a:xfrm>
            <a:off x="10251218" y="4274963"/>
            <a:ext cx="362328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75492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Symbol mapping</a:t>
            </a:r>
          </a:p>
          <a:p>
            <a:r>
              <a:rPr lang="en-US" dirty="0"/>
              <a:t>DAC and pulse shaping</a:t>
            </a:r>
          </a:p>
          <a:p>
            <a:r>
              <a:rPr lang="en-US" dirty="0"/>
              <a:t>Fourier analysis and bandwidth of TX filtering</a:t>
            </a:r>
          </a:p>
          <a:p>
            <a:r>
              <a:rPr lang="en-US" dirty="0"/>
              <a:t>Power spectral density analysis</a:t>
            </a:r>
          </a:p>
          <a:p>
            <a:r>
              <a:rPr lang="en-US" dirty="0" err="1"/>
              <a:t>Sinc</a:t>
            </a:r>
            <a:r>
              <a:rPr lang="en-US" dirty="0"/>
              <a:t> pulse and Ideal low pass filtering </a:t>
            </a:r>
          </a:p>
          <a:p>
            <a:r>
              <a:rPr lang="en-US" dirty="0"/>
              <a:t>Digitally implementing pulse shaping</a:t>
            </a:r>
          </a:p>
          <a:p>
            <a:endParaRPr lang="en-US" dirty="0"/>
          </a:p>
        </p:txBody>
      </p:sp>
      <p:sp>
        <p:nvSpPr>
          <p:cNvPr id="5" name="Right Arrow 4"/>
          <p:cNvSpPr/>
          <p:nvPr/>
        </p:nvSpPr>
        <p:spPr>
          <a:xfrm>
            <a:off x="341351" y="2851115"/>
            <a:ext cx="978408" cy="48463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89424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Review:  PSD of a Continuous-Time Signal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539279"/>
                <a:ext cx="7114735" cy="4329817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be a power signal</a:t>
                </a:r>
              </a:p>
              <a:p>
                <a:r>
                  <a:rPr lang="en-US" dirty="0"/>
                  <a:t>Select frequency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to measure PSD</a:t>
                </a:r>
              </a:p>
              <a:p>
                <a:r>
                  <a:rPr lang="en-US" dirty="0"/>
                  <a:t>Filter with narrowband filter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=1 </m:t>
                    </m:r>
                  </m:oMath>
                </a14:m>
                <a:r>
                  <a:rPr lang="en-US" dirty="0"/>
                  <a:t> for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/2</m:t>
                    </m:r>
                  </m:oMath>
                </a14:m>
                <a:endParaRPr lang="en-US" dirty="0"/>
              </a:p>
              <a:p>
                <a:r>
                  <a:rPr lang="en-US" dirty="0"/>
                  <a:t>Measure power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PSD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is defined as  </a:t>
                </a:r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≔ 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→0</m:t>
                            </m:r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Δ</m:t>
                            </m:r>
                          </m:den>
                        </m:f>
                      </m:e>
                    </m:func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Can show this is equivalent to window definition</a:t>
                </a:r>
              </a:p>
              <a:p>
                <a:r>
                  <a:rPr lang="en-US" dirty="0"/>
                  <a:t>Reveals how much power is in a certain frequency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539279"/>
                <a:ext cx="7114735" cy="4329817"/>
              </a:xfrm>
              <a:blipFill>
                <a:blip r:embed="rId3"/>
                <a:stretch>
                  <a:fillRect l="-2057" t="-2113" b="-9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38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726117" y="2524045"/>
            <a:ext cx="1107830" cy="103749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>
            <a:cxnSpLocks/>
            <a:endCxn id="5" idx="1"/>
          </p:cNvCxnSpPr>
          <p:nvPr/>
        </p:nvCxnSpPr>
        <p:spPr>
          <a:xfrm>
            <a:off x="5706208" y="3042791"/>
            <a:ext cx="10199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6388919" y="3629530"/>
                <a:ext cx="220299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:  </m:t>
                    </m:r>
                  </m:oMath>
                </a14:m>
                <a:r>
                  <a:rPr lang="en-US" dirty="0"/>
                  <a:t>Narrowband filter around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8919" y="3629530"/>
                <a:ext cx="2202998" cy="646331"/>
              </a:xfrm>
              <a:prstGeom prst="rect">
                <a:avLst/>
              </a:prstGeom>
              <a:blipFill>
                <a:blip r:embed="rId4"/>
                <a:stretch>
                  <a:fillRect l="-2216"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8" name="Group 27"/>
          <p:cNvGrpSpPr/>
          <p:nvPr/>
        </p:nvGrpSpPr>
        <p:grpSpPr>
          <a:xfrm>
            <a:off x="6888774" y="2645141"/>
            <a:ext cx="852853" cy="754813"/>
            <a:chOff x="7130562" y="1943101"/>
            <a:chExt cx="852853" cy="754813"/>
          </a:xfrm>
        </p:grpSpPr>
        <p:cxnSp>
          <p:nvCxnSpPr>
            <p:cNvPr id="15" name="Straight Connector 14"/>
            <p:cNvCxnSpPr>
              <a:cxnSpLocks/>
            </p:cNvCxnSpPr>
            <p:nvPr/>
          </p:nvCxnSpPr>
          <p:spPr>
            <a:xfrm flipV="1">
              <a:off x="7367955" y="1943102"/>
              <a:ext cx="0" cy="754812"/>
            </a:xfrm>
            <a:prstGeom prst="line">
              <a:avLst/>
            </a:prstGeom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>
              <a:cxnSpLocks/>
            </p:cNvCxnSpPr>
            <p:nvPr/>
          </p:nvCxnSpPr>
          <p:spPr>
            <a:xfrm>
              <a:off x="7367955" y="1943101"/>
              <a:ext cx="298937" cy="0"/>
            </a:xfrm>
            <a:prstGeom prst="line">
              <a:avLst/>
            </a:prstGeom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cxnSpLocks/>
            </p:cNvCxnSpPr>
            <p:nvPr/>
          </p:nvCxnSpPr>
          <p:spPr>
            <a:xfrm flipV="1">
              <a:off x="7666892" y="1943101"/>
              <a:ext cx="0" cy="754812"/>
            </a:xfrm>
            <a:prstGeom prst="line">
              <a:avLst/>
            </a:prstGeom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7666892" y="2697913"/>
              <a:ext cx="316523" cy="0"/>
            </a:xfrm>
            <a:prstGeom prst="line">
              <a:avLst/>
            </a:prstGeom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H="1">
              <a:off x="7130562" y="2697913"/>
              <a:ext cx="237393" cy="0"/>
            </a:xfrm>
            <a:prstGeom prst="line">
              <a:avLst/>
            </a:prstGeom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3" name="Straight Connector 32"/>
          <p:cNvCxnSpPr>
            <a:cxnSpLocks/>
          </p:cNvCxnSpPr>
          <p:nvPr/>
        </p:nvCxnSpPr>
        <p:spPr>
          <a:xfrm>
            <a:off x="7411916" y="2199351"/>
            <a:ext cx="0" cy="3774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cxnSpLocks/>
          </p:cNvCxnSpPr>
          <p:nvPr/>
        </p:nvCxnSpPr>
        <p:spPr>
          <a:xfrm>
            <a:off x="7134959" y="2199351"/>
            <a:ext cx="0" cy="3774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cxnSpLocks/>
          </p:cNvCxnSpPr>
          <p:nvPr/>
        </p:nvCxnSpPr>
        <p:spPr>
          <a:xfrm flipV="1">
            <a:off x="7126167" y="2300207"/>
            <a:ext cx="294175" cy="403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/>
              <p:cNvSpPr txBox="1"/>
              <p:nvPr/>
            </p:nvSpPr>
            <p:spPr>
              <a:xfrm>
                <a:off x="7411916" y="2126916"/>
                <a:ext cx="37542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9" name="TextBox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1916" y="2126916"/>
                <a:ext cx="37542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Straight Arrow Connector 49"/>
          <p:cNvCxnSpPr>
            <a:cxnSpLocks/>
          </p:cNvCxnSpPr>
          <p:nvPr/>
        </p:nvCxnSpPr>
        <p:spPr>
          <a:xfrm>
            <a:off x="7833947" y="3022547"/>
            <a:ext cx="10199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>
            <a:off x="8867996" y="2524045"/>
            <a:ext cx="1107830" cy="103749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/>
          <p:cNvSpPr txBox="1"/>
          <p:nvPr/>
        </p:nvSpPr>
        <p:spPr>
          <a:xfrm>
            <a:off x="8787179" y="3571648"/>
            <a:ext cx="1423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Power meter</a:t>
            </a:r>
          </a:p>
        </p:txBody>
      </p:sp>
      <p:cxnSp>
        <p:nvCxnSpPr>
          <p:cNvPr id="53" name="Straight Arrow Connector 52"/>
          <p:cNvCxnSpPr>
            <a:cxnSpLocks/>
          </p:cNvCxnSpPr>
          <p:nvPr/>
        </p:nvCxnSpPr>
        <p:spPr>
          <a:xfrm>
            <a:off x="9975826" y="3003131"/>
            <a:ext cx="10199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/>
              <p:cNvSpPr txBox="1"/>
              <p:nvPr/>
            </p:nvSpPr>
            <p:spPr>
              <a:xfrm>
                <a:off x="10092837" y="2523243"/>
                <a:ext cx="1513107" cy="3912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≈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𝛥</m:t>
                      </m:r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54" name="TextBox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92837" y="2523243"/>
                <a:ext cx="1513107" cy="391261"/>
              </a:xfrm>
              <a:prstGeom prst="rect">
                <a:avLst/>
              </a:prstGeom>
              <a:blipFill>
                <a:blip r:embed="rId6"/>
                <a:stretch>
                  <a:fillRect b="-7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/>
              <p:cNvSpPr txBox="1"/>
              <p:nvPr/>
            </p:nvSpPr>
            <p:spPr>
              <a:xfrm>
                <a:off x="7972255" y="2556086"/>
                <a:ext cx="6607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55" name="TextBox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2255" y="2556086"/>
                <a:ext cx="660758" cy="369332"/>
              </a:xfrm>
              <a:prstGeom prst="rect">
                <a:avLst/>
              </a:prstGeom>
              <a:blipFill>
                <a:blip r:embed="rId7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/>
              <p:cNvSpPr txBox="1"/>
              <p:nvPr/>
            </p:nvSpPr>
            <p:spPr>
              <a:xfrm>
                <a:off x="5830376" y="2545172"/>
                <a:ext cx="6573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56" name="TextBox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0376" y="2545172"/>
                <a:ext cx="657359" cy="369332"/>
              </a:xfrm>
              <a:prstGeom prst="rect">
                <a:avLst/>
              </a:prstGeom>
              <a:blipFill>
                <a:blip r:embed="rId8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0083644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PSD of a Discrete-Time Signal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539279"/>
                <a:ext cx="7114735" cy="4329817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Can define PSD of a discrete-time power signal similarly</a:t>
                </a:r>
              </a:p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m:rPr>
                        <m:lit/>
                      </m:rP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be a discrete-time signal</a:t>
                </a:r>
              </a:p>
              <a:p>
                <a:r>
                  <a:rPr lang="en-US" dirty="0"/>
                  <a:t>Select frequency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to measure PSD</a:t>
                </a:r>
              </a:p>
              <a:p>
                <a:r>
                  <a:rPr lang="en-US" dirty="0"/>
                  <a:t>Filter with narrowband filter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=1 </m:t>
                    </m:r>
                  </m:oMath>
                </a14:m>
                <a:r>
                  <a:rPr lang="en-US" dirty="0"/>
                  <a:t> for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Ω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/2</m:t>
                    </m:r>
                  </m:oMath>
                </a14:m>
                <a:endParaRPr lang="en-US" dirty="0"/>
              </a:p>
              <a:p>
                <a:r>
                  <a:rPr lang="en-US" dirty="0"/>
                  <a:t>Measure power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  <m:nary>
                          <m:naryPr>
                            <m:chr m:val="∑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</m:d>
                                  </m:e>
                                </m:d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e>
                    </m:func>
                  </m:oMath>
                </a14:m>
                <a:endParaRPr lang="en-US" dirty="0"/>
              </a:p>
              <a:p>
                <a:r>
                  <a:rPr lang="en-US" dirty="0"/>
                  <a:t>PSD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is defined as  </a:t>
                </a:r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≔ 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→0</m:t>
                            </m:r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Δ</m:t>
                            </m:r>
                          </m:den>
                        </m:f>
                      </m:e>
                    </m:func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539279"/>
                <a:ext cx="7114735" cy="4329817"/>
              </a:xfrm>
              <a:blipFill>
                <a:blip r:embed="rId3"/>
                <a:stretch>
                  <a:fillRect l="-2057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39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726117" y="2524045"/>
            <a:ext cx="1107830" cy="103749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>
            <a:cxnSpLocks/>
            <a:endCxn id="5" idx="1"/>
          </p:cNvCxnSpPr>
          <p:nvPr/>
        </p:nvCxnSpPr>
        <p:spPr>
          <a:xfrm>
            <a:off x="5706208" y="3042791"/>
            <a:ext cx="10199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6388919" y="3629530"/>
                <a:ext cx="220299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:  </m:t>
                    </m:r>
                  </m:oMath>
                </a14:m>
                <a:r>
                  <a:rPr lang="en-US" dirty="0"/>
                  <a:t>Narrowband filter around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8919" y="3629530"/>
                <a:ext cx="2202998" cy="646331"/>
              </a:xfrm>
              <a:prstGeom prst="rect">
                <a:avLst/>
              </a:prstGeom>
              <a:blipFill>
                <a:blip r:embed="rId4"/>
                <a:stretch>
                  <a:fillRect l="-2216"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8" name="Group 27"/>
          <p:cNvGrpSpPr/>
          <p:nvPr/>
        </p:nvGrpSpPr>
        <p:grpSpPr>
          <a:xfrm>
            <a:off x="6888774" y="2645141"/>
            <a:ext cx="852853" cy="754813"/>
            <a:chOff x="7130562" y="1943101"/>
            <a:chExt cx="852853" cy="754813"/>
          </a:xfrm>
        </p:grpSpPr>
        <p:cxnSp>
          <p:nvCxnSpPr>
            <p:cNvPr id="15" name="Straight Connector 14"/>
            <p:cNvCxnSpPr>
              <a:cxnSpLocks/>
            </p:cNvCxnSpPr>
            <p:nvPr/>
          </p:nvCxnSpPr>
          <p:spPr>
            <a:xfrm flipV="1">
              <a:off x="7367955" y="1943102"/>
              <a:ext cx="0" cy="754812"/>
            </a:xfrm>
            <a:prstGeom prst="line">
              <a:avLst/>
            </a:prstGeom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>
              <a:cxnSpLocks/>
            </p:cNvCxnSpPr>
            <p:nvPr/>
          </p:nvCxnSpPr>
          <p:spPr>
            <a:xfrm>
              <a:off x="7367955" y="1943101"/>
              <a:ext cx="298937" cy="0"/>
            </a:xfrm>
            <a:prstGeom prst="line">
              <a:avLst/>
            </a:prstGeom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cxnSpLocks/>
            </p:cNvCxnSpPr>
            <p:nvPr/>
          </p:nvCxnSpPr>
          <p:spPr>
            <a:xfrm flipV="1">
              <a:off x="7666892" y="1943101"/>
              <a:ext cx="0" cy="754812"/>
            </a:xfrm>
            <a:prstGeom prst="line">
              <a:avLst/>
            </a:prstGeom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7666892" y="2697913"/>
              <a:ext cx="316523" cy="0"/>
            </a:xfrm>
            <a:prstGeom prst="line">
              <a:avLst/>
            </a:prstGeom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H="1">
              <a:off x="7130562" y="2697913"/>
              <a:ext cx="237393" cy="0"/>
            </a:xfrm>
            <a:prstGeom prst="line">
              <a:avLst/>
            </a:prstGeom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3" name="Straight Connector 32"/>
          <p:cNvCxnSpPr>
            <a:cxnSpLocks/>
          </p:cNvCxnSpPr>
          <p:nvPr/>
        </p:nvCxnSpPr>
        <p:spPr>
          <a:xfrm>
            <a:off x="7411916" y="2199351"/>
            <a:ext cx="0" cy="3774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cxnSpLocks/>
          </p:cNvCxnSpPr>
          <p:nvPr/>
        </p:nvCxnSpPr>
        <p:spPr>
          <a:xfrm>
            <a:off x="7134959" y="2199351"/>
            <a:ext cx="0" cy="3774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cxnSpLocks/>
          </p:cNvCxnSpPr>
          <p:nvPr/>
        </p:nvCxnSpPr>
        <p:spPr>
          <a:xfrm flipV="1">
            <a:off x="7126167" y="2300207"/>
            <a:ext cx="294175" cy="403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/>
              <p:cNvSpPr txBox="1"/>
              <p:nvPr/>
            </p:nvSpPr>
            <p:spPr>
              <a:xfrm>
                <a:off x="7411916" y="2126916"/>
                <a:ext cx="37542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9" name="TextBox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1916" y="2126916"/>
                <a:ext cx="37542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Straight Arrow Connector 49"/>
          <p:cNvCxnSpPr>
            <a:cxnSpLocks/>
          </p:cNvCxnSpPr>
          <p:nvPr/>
        </p:nvCxnSpPr>
        <p:spPr>
          <a:xfrm>
            <a:off x="7833947" y="3022547"/>
            <a:ext cx="10199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>
            <a:off x="8867996" y="2524045"/>
            <a:ext cx="1107830" cy="103749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/>
          <p:cNvSpPr txBox="1"/>
          <p:nvPr/>
        </p:nvSpPr>
        <p:spPr>
          <a:xfrm>
            <a:off x="8787179" y="3571648"/>
            <a:ext cx="1423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Power meter</a:t>
            </a:r>
          </a:p>
        </p:txBody>
      </p:sp>
      <p:cxnSp>
        <p:nvCxnSpPr>
          <p:cNvPr id="53" name="Straight Arrow Connector 52"/>
          <p:cNvCxnSpPr>
            <a:cxnSpLocks/>
          </p:cNvCxnSpPr>
          <p:nvPr/>
        </p:nvCxnSpPr>
        <p:spPr>
          <a:xfrm>
            <a:off x="9975826" y="3003131"/>
            <a:ext cx="10199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/>
              <p:cNvSpPr txBox="1"/>
              <p:nvPr/>
            </p:nvSpPr>
            <p:spPr>
              <a:xfrm>
                <a:off x="10092837" y="2523243"/>
                <a:ext cx="1579599" cy="3912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≈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𝛥</m:t>
                      </m:r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54" name="TextBox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92837" y="2523243"/>
                <a:ext cx="1579599" cy="391261"/>
              </a:xfrm>
              <a:prstGeom prst="rect">
                <a:avLst/>
              </a:prstGeom>
              <a:blipFill>
                <a:blip r:embed="rId6"/>
                <a:stretch>
                  <a:fillRect b="-7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/>
              <p:cNvSpPr txBox="1"/>
              <p:nvPr/>
            </p:nvSpPr>
            <p:spPr>
              <a:xfrm>
                <a:off x="7972255" y="2556086"/>
                <a:ext cx="66870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55" name="TextBox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2255" y="2556086"/>
                <a:ext cx="668709" cy="369332"/>
              </a:xfrm>
              <a:prstGeom prst="rect">
                <a:avLst/>
              </a:prstGeom>
              <a:blipFill>
                <a:blip r:embed="rId7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/>
              <p:cNvSpPr txBox="1"/>
              <p:nvPr/>
            </p:nvSpPr>
            <p:spPr>
              <a:xfrm>
                <a:off x="5830376" y="2545172"/>
                <a:ext cx="6653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56" name="TextBox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0376" y="2545172"/>
                <a:ext cx="665310" cy="369332"/>
              </a:xfrm>
              <a:prstGeom prst="rect">
                <a:avLst/>
              </a:prstGeom>
              <a:blipFill>
                <a:blip r:embed="rId8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656548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Symbol mapping</a:t>
            </a:r>
          </a:p>
          <a:p>
            <a:r>
              <a:rPr lang="en-US" dirty="0"/>
              <a:t>DAC and pulse shaping</a:t>
            </a:r>
          </a:p>
          <a:p>
            <a:r>
              <a:rPr lang="en-US" dirty="0"/>
              <a:t>Fourier analysis and bandwidth of TX filtering</a:t>
            </a:r>
          </a:p>
          <a:p>
            <a:r>
              <a:rPr lang="en-US" dirty="0"/>
              <a:t>Power spectral density analysis</a:t>
            </a:r>
          </a:p>
          <a:p>
            <a:r>
              <a:rPr lang="en-US" dirty="0" err="1"/>
              <a:t>Sinc</a:t>
            </a:r>
            <a:r>
              <a:rPr lang="en-US" dirty="0"/>
              <a:t> pulse and Ideal low pass filtering </a:t>
            </a:r>
          </a:p>
          <a:p>
            <a:r>
              <a:rPr lang="en-US" dirty="0"/>
              <a:t>Digitally implementing pulse shaping</a:t>
            </a:r>
          </a:p>
          <a:p>
            <a:endParaRPr lang="en-US" dirty="0"/>
          </a:p>
        </p:txBody>
      </p:sp>
      <p:sp>
        <p:nvSpPr>
          <p:cNvPr id="5" name="Right Arrow 4"/>
          <p:cNvSpPr/>
          <p:nvPr/>
        </p:nvSpPr>
        <p:spPr>
          <a:xfrm>
            <a:off x="301305" y="1442805"/>
            <a:ext cx="978408" cy="48463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174007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B7677-F371-4E0E-A664-BB21970CD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Units of Discrete-Time PSD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B2BF587-6FE9-4D73-A9E0-49DD9949734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Recall, by convention: 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​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has units of energy (e.g. Joules)</a:t>
                </a:r>
              </a:p>
              <a:p>
                <a:r>
                  <a:rPr lang="en-US" dirty="0"/>
                  <a:t>Power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  <m:nary>
                          <m:naryPr>
                            <m:chr m:val="∑"/>
                            <m:limLoc m:val="subSup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</m:d>
                                  </m:e>
                                </m:d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e>
                    </m:func>
                  </m:oMath>
                </a14:m>
                <a:r>
                  <a:rPr lang="en-US" dirty="0"/>
                  <a:t>  </a:t>
                </a:r>
              </a:p>
              <a:p>
                <a:pPr lvl="1"/>
                <a:r>
                  <a:rPr lang="en-US" dirty="0"/>
                  <a:t>Units are energy per sample</a:t>
                </a:r>
              </a:p>
              <a:p>
                <a:pPr lvl="1"/>
                <a:r>
                  <a:rPr lang="en-US" dirty="0"/>
                  <a:t>Or, simply energy (</a:t>
                </a:r>
                <a:r>
                  <a:rPr lang="en-US" dirty="0" err="1"/>
                  <a:t>e.g</a:t>
                </a:r>
                <a:r>
                  <a:rPr lang="en-US" dirty="0"/>
                  <a:t> . Joules)</a:t>
                </a:r>
              </a:p>
              <a:p>
                <a:r>
                  <a:rPr lang="en-US" dirty="0"/>
                  <a:t>Discrete-time PSD: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𝛿</m:t>
                            </m:r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𝛿</m:t>
                            </m:r>
                          </m:den>
                        </m:f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Power</m:t>
                        </m:r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in</m:t>
                        </m:r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freq</m:t>
                        </m:r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bin</m:t>
                        </m:r>
                      </m:e>
                    </m:func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Units are energy per sample per radian</a:t>
                </a:r>
              </a:p>
              <a:p>
                <a:r>
                  <a:rPr lang="en-US" dirty="0"/>
                  <a:t>In dB scale:  </a:t>
                </a:r>
                <a:r>
                  <a:rPr lang="en-US" dirty="0" err="1"/>
                  <a:t>dBJ</a:t>
                </a:r>
                <a:r>
                  <a:rPr lang="en-US" dirty="0"/>
                  <a:t> / radian or </a:t>
                </a:r>
                <a:r>
                  <a:rPr lang="en-US" dirty="0" err="1"/>
                  <a:t>dBmJ</a:t>
                </a:r>
                <a:r>
                  <a:rPr lang="en-US" dirty="0"/>
                  <a:t> per radian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B2BF587-6FE9-4D73-A9E0-49DD9949734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21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6DF3AF-386A-4B31-8F35-D84036A05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421475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Symbol Mean and Energy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41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Consider a linear modulated signal: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𝑢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latin typeface="Cambria Math"/>
                          </a:rPr>
                          <m:t>𝑛</m:t>
                        </m:r>
                        <m:r>
                          <a:rPr lang="en-US" b="0" i="1" smtClean="0">
                            <a:latin typeface="Cambria Math"/>
                          </a:rPr>
                          <m:t>=−∞</m:t>
                        </m:r>
                      </m:sub>
                      <m:sup>
                        <m:r>
                          <a:rPr lang="en-US" b="0" i="1" smtClean="0">
                            <a:latin typeface="Cambria Math"/>
                          </a:rPr>
                          <m:t>∞</m:t>
                        </m:r>
                      </m:sup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𝑛</m:t>
                            </m:r>
                          </m:e>
                        </m:d>
                        <m:r>
                          <a:rPr lang="en-US" b="0" i="1" smtClean="0">
                            <a:latin typeface="Cambria Math"/>
                          </a:rPr>
                          <m:t>𝑝</m:t>
                        </m:r>
                        <m:r>
                          <a:rPr lang="en-US" b="0" i="1" smtClean="0">
                            <a:latin typeface="Cambria Math"/>
                          </a:rPr>
                          <m:t>(</m:t>
                        </m:r>
                        <m:r>
                          <a:rPr lang="en-US" b="0" i="1" smtClean="0">
                            <a:latin typeface="Cambria Math"/>
                          </a:rPr>
                          <m:t>𝑡</m:t>
                        </m:r>
                        <m:r>
                          <a:rPr lang="en-US" b="0" i="1" smtClean="0">
                            <a:latin typeface="Cambria Math"/>
                          </a:rPr>
                          <m:t>−</m:t>
                        </m:r>
                        <m:r>
                          <a:rPr lang="en-US" b="0" i="1" smtClean="0">
                            <a:latin typeface="Cambria Math"/>
                          </a:rPr>
                          <m:t>𝑛𝑇</m:t>
                        </m:r>
                        <m:r>
                          <a:rPr lang="en-US" b="0" i="1" smtClean="0">
                            <a:latin typeface="Cambria Math"/>
                          </a:rPr>
                          <m:t>)</m:t>
                        </m:r>
                      </m:e>
                    </m:nary>
                  </m:oMath>
                </a14:m>
                <a:endParaRPr lang="en-US" dirty="0"/>
              </a:p>
              <a:p>
                <a:r>
                  <a:rPr lang="en-US" dirty="0"/>
                  <a:t>What is its PSD?</a:t>
                </a:r>
              </a:p>
              <a:p>
                <a:r>
                  <a:rPr lang="en-US" dirty="0"/>
                  <a:t>Assume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∈{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. 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constellation points</a:t>
                </a:r>
              </a:p>
              <a:p>
                <a:r>
                  <a:rPr lang="en-US" dirty="0"/>
                  <a:t>Define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symbol mean </a:t>
                </a:r>
                <a:r>
                  <a:rPr lang="en-US" dirty="0"/>
                  <a:t>and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symbol energy</a:t>
                </a:r>
                <a:r>
                  <a:rPr lang="en-US" dirty="0"/>
                  <a:t>: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,  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𝑀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𝑀</m:t>
                        </m:r>
                      </m:sup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</m:acc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8727204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PSD of a Linear Modulated Signal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42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Suppose: Output of ideal DAC is</a:t>
                </a:r>
              </a:p>
              <a:p>
                <a:pPr marL="201168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i="1">
                              <a:latin typeface="Cambria Math"/>
                            </a:rPr>
                            <m:t>𝑛</m:t>
                          </m:r>
                          <m:r>
                            <a:rPr lang="en-US" i="1">
                              <a:latin typeface="Cambria Math"/>
                            </a:rPr>
                            <m:t>=−∞</m:t>
                          </m:r>
                        </m:sub>
                        <m:sup>
                          <m:r>
                            <a:rPr lang="en-US" i="1">
                              <a:latin typeface="Cambria Math"/>
                            </a:rPr>
                            <m:t>∞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𝑛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i="1">
                              <a:latin typeface="Cambria Math"/>
                            </a:rPr>
                            <m:t>(</m:t>
                          </m:r>
                          <m:r>
                            <a:rPr lang="en-US" i="1">
                              <a:latin typeface="Cambria Math"/>
                            </a:rPr>
                            <m:t>𝑡</m:t>
                          </m:r>
                          <m:r>
                            <a:rPr lang="en-US" i="1">
                              <a:latin typeface="Cambria Math"/>
                            </a:rPr>
                            <m:t>−</m:t>
                          </m:r>
                          <m:r>
                            <a:rPr lang="en-US" i="1">
                              <a:latin typeface="Cambria Math"/>
                            </a:rPr>
                            <m:t>𝑛𝑇</m:t>
                          </m:r>
                          <m:r>
                            <a:rPr lang="en-US" i="1">
                              <a:latin typeface="Cambria Math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After pulse shaping: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𝑢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latin typeface="Cambria Math"/>
                          </a:rPr>
                          <m:t>𝑛</m:t>
                        </m:r>
                        <m:r>
                          <a:rPr lang="en-US" b="0" i="1" smtClean="0">
                            <a:latin typeface="Cambria Math"/>
                          </a:rPr>
                          <m:t>=−∞</m:t>
                        </m:r>
                      </m:sub>
                      <m:sup>
                        <m:r>
                          <a:rPr lang="en-US" b="0" i="1" smtClean="0">
                            <a:latin typeface="Cambria Math"/>
                          </a:rPr>
                          <m:t>∞</m:t>
                        </m:r>
                      </m:sup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𝑛</m:t>
                            </m:r>
                          </m:e>
                        </m:d>
                        <m:r>
                          <a:rPr lang="en-US" b="0" i="1" smtClean="0">
                            <a:latin typeface="Cambria Math"/>
                          </a:rPr>
                          <m:t>𝑝</m:t>
                        </m:r>
                        <m:r>
                          <a:rPr lang="en-US" b="0" i="1" smtClean="0">
                            <a:latin typeface="Cambria Math"/>
                          </a:rPr>
                          <m:t>(</m:t>
                        </m:r>
                        <m:r>
                          <a:rPr lang="en-US" b="0" i="1" smtClean="0">
                            <a:latin typeface="Cambria Math"/>
                          </a:rPr>
                          <m:t>𝑡</m:t>
                        </m:r>
                        <m:r>
                          <a:rPr lang="en-US" b="0" i="1" smtClean="0">
                            <a:latin typeface="Cambria Math"/>
                          </a:rPr>
                          <m:t>−</m:t>
                        </m:r>
                        <m:r>
                          <a:rPr lang="en-US" b="0" i="1" smtClean="0">
                            <a:latin typeface="Cambria Math"/>
                          </a:rPr>
                          <m:t>𝑛𝑇</m:t>
                        </m:r>
                        <m:r>
                          <a:rPr lang="en-US" b="0" i="1" smtClean="0">
                            <a:latin typeface="Cambria Math"/>
                          </a:rPr>
                          <m:t>)</m:t>
                        </m:r>
                      </m:e>
                    </m:nary>
                  </m:oMath>
                </a14:m>
                <a:endParaRPr lang="en-US" dirty="0"/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Suppose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is a discrete-time power signal with digital PSD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Theorem</a:t>
                </a:r>
                <a:r>
                  <a:rPr lang="en-US" dirty="0"/>
                  <a:t>:  PSD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𝑡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𝑢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b="0" i="1" dirty="0">
                    <a:latin typeface="Cambria Math" panose="02040503050406030204" pitchFamily="18" charset="0"/>
                  </a:rPr>
                  <a:t> </a:t>
                </a:r>
                <a:br>
                  <a:rPr lang="en-US" b="0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𝑆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𝛿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𝑓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/>
                          </a:rPr>
                          <m:t>𝑇</m:t>
                        </m:r>
                      </m:den>
                    </m:f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𝑓𝑇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 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𝑢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𝑓</m:t>
                        </m:r>
                      </m:e>
                    </m:d>
                    <m:r>
                      <a:rPr lang="en-US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/>
                          </a:rPr>
                          <m:t>𝑇</m:t>
                        </m:r>
                      </m:den>
                    </m:f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(2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𝑓𝑇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𝑓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i="1"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Note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(2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𝑓𝑇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periodic with period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den>
                    </m:f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7628080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D76414-C4D3-4A11-A182-8B3B0F266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Units of PSD Formula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4BECD89-9DD7-4DCD-992F-F6FFBB799E2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From previous slide: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𝑢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𝑓</m:t>
                        </m:r>
                      </m:e>
                    </m:d>
                    <m:r>
                      <a:rPr lang="en-US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/>
                          </a:rPr>
                          <m:t>𝑇</m:t>
                        </m:r>
                      </m:den>
                    </m:f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(2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𝑓𝑇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𝑓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i="1"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has units samples/second or frequency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has units samples/Hz or samples x time</a:t>
                </a:r>
              </a:p>
              <a:p>
                <a:pPr lvl="1"/>
                <a:r>
                  <a:rPr lang="en-US" dirty="0"/>
                  <a:t>Why?  Since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∫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𝑑𝑓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=∫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𝑑𝑡</m:t>
                    </m:r>
                  </m:oMath>
                </a14:m>
                <a:r>
                  <a:rPr lang="en-US" dirty="0"/>
                  <a:t> 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has units energy per sample</a:t>
                </a:r>
              </a:p>
              <a:p>
                <a:r>
                  <a:rPr lang="en-US" dirty="0"/>
                  <a:t>Hence units of </a:t>
                </a:r>
                <a:br>
                  <a:rPr lang="en-US" b="0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time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energy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sample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en-US">
                        <a:latin typeface="Cambria Math" panose="02040503050406030204" pitchFamily="18" charset="0"/>
                      </a:rPr>
                      <m:t>sample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time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)=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energy</m:t>
                    </m:r>
                  </m:oMath>
                </a14:m>
                <a:endParaRPr lang="en-US" b="0" dirty="0"/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This is consistent with our earlier units:  </a:t>
                </a:r>
              </a:p>
              <a:p>
                <a:pPr lvl="1"/>
                <a:r>
                  <a:rPr lang="en-US" dirty="0"/>
                  <a:t>Units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</m:oMath>
                </a14:m>
                <a:r>
                  <a:rPr lang="en-US" dirty="0"/>
                  <a:t> is power / Hz = energy</a:t>
                </a:r>
              </a:p>
              <a:p>
                <a:pPr lvl="1"/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4BECD89-9DD7-4DCD-992F-F6FFBB799E2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D172C0-74D8-4A93-9F44-A34559772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772685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Special Case: IID Symbols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44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Suppose: Output of ideal DAC is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𝑡</m:t>
                        </m:r>
                      </m:e>
                    </m:d>
                    <m:r>
                      <a:rPr lang="en-US" i="1">
                        <a:latin typeface="Cambria Math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latin typeface="Cambria Math"/>
                          </a:rPr>
                          <m:t>𝑛</m:t>
                        </m:r>
                        <m:r>
                          <a:rPr lang="en-US" i="1">
                            <a:latin typeface="Cambria Math"/>
                          </a:rPr>
                          <m:t>=−∞</m:t>
                        </m:r>
                      </m:sub>
                      <m:sup>
                        <m:r>
                          <a:rPr lang="en-US" i="1">
                            <a:latin typeface="Cambria Math"/>
                          </a:rPr>
                          <m:t>∞</m:t>
                        </m:r>
                      </m:sup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/>
                              </a:rPr>
                              <m:t>𝑛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en-US" i="1">
                            <a:latin typeface="Cambria Math"/>
                          </a:rPr>
                          <m:t>(</m:t>
                        </m:r>
                        <m:r>
                          <a:rPr lang="en-US" i="1">
                            <a:latin typeface="Cambria Math"/>
                          </a:rPr>
                          <m:t>𝑡</m:t>
                        </m:r>
                        <m:r>
                          <a:rPr lang="en-US" i="1">
                            <a:latin typeface="Cambria Math"/>
                          </a:rPr>
                          <m:t>−</m:t>
                        </m:r>
                        <m:r>
                          <a:rPr lang="en-US" i="1">
                            <a:latin typeface="Cambria Math"/>
                          </a:rPr>
                          <m:t>𝑛𝑇</m:t>
                        </m:r>
                        <m:r>
                          <a:rPr lang="en-US" i="1">
                            <a:latin typeface="Cambria Math"/>
                          </a:rPr>
                          <m:t>)</m:t>
                        </m:r>
                      </m:e>
                    </m:nary>
                  </m:oMath>
                </a14:m>
                <a:endParaRPr lang="en-US" dirty="0"/>
              </a:p>
              <a:p>
                <a:r>
                  <a:rPr lang="en-US" dirty="0"/>
                  <a:t>After pulse shaping: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𝑢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latin typeface="Cambria Math"/>
                          </a:rPr>
                          <m:t>𝑛</m:t>
                        </m:r>
                        <m:r>
                          <a:rPr lang="en-US" b="0" i="1" smtClean="0">
                            <a:latin typeface="Cambria Math"/>
                          </a:rPr>
                          <m:t>=−∞</m:t>
                        </m:r>
                      </m:sub>
                      <m:sup>
                        <m:r>
                          <a:rPr lang="en-US" b="0" i="1" smtClean="0">
                            <a:latin typeface="Cambria Math"/>
                          </a:rPr>
                          <m:t>∞</m:t>
                        </m:r>
                      </m:sup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𝑛</m:t>
                            </m:r>
                          </m:e>
                        </m:d>
                        <m:r>
                          <a:rPr lang="en-US" b="0" i="1" smtClean="0">
                            <a:latin typeface="Cambria Math"/>
                          </a:rPr>
                          <m:t>𝑝</m:t>
                        </m:r>
                        <m:r>
                          <a:rPr lang="en-US" b="0" i="1" smtClean="0">
                            <a:latin typeface="Cambria Math"/>
                          </a:rPr>
                          <m:t>(</m:t>
                        </m:r>
                        <m:r>
                          <a:rPr lang="en-US" b="0" i="1" smtClean="0">
                            <a:latin typeface="Cambria Math"/>
                          </a:rPr>
                          <m:t>𝑡</m:t>
                        </m:r>
                        <m:r>
                          <a:rPr lang="en-US" b="0" i="1" smtClean="0">
                            <a:latin typeface="Cambria Math"/>
                          </a:rPr>
                          <m:t>−</m:t>
                        </m:r>
                        <m:r>
                          <a:rPr lang="en-US" b="0" i="1" smtClean="0">
                            <a:latin typeface="Cambria Math"/>
                          </a:rPr>
                          <m:t>𝑛𝑇</m:t>
                        </m:r>
                        <m:r>
                          <a:rPr lang="en-US" b="0" i="1" smtClean="0">
                            <a:latin typeface="Cambria Math"/>
                          </a:rPr>
                          <m:t>)</m:t>
                        </m:r>
                      </m:e>
                    </m:nary>
                  </m:oMath>
                </a14:m>
                <a:endParaRPr lang="en-US" dirty="0"/>
              </a:p>
              <a:p>
                <a:r>
                  <a:rPr lang="en-US" dirty="0"/>
                  <a:t>Suppose that:</a:t>
                </a:r>
              </a:p>
              <a:p>
                <a:pPr lvl="1"/>
                <a:r>
                  <a:rPr lang="en-US" dirty="0"/>
                  <a:t>Assume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dirty="0"/>
                  <a:t> are uncorrelated and </a:t>
                </a:r>
                <a:r>
                  <a:rPr lang="en-US" dirty="0">
                    <a:solidFill>
                      <a:schemeClr val="tx1"/>
                    </a:solidFill>
                  </a:rPr>
                  <a:t> zero mean</a:t>
                </a:r>
              </a:p>
              <a:p>
                <a:pPr lvl="1"/>
                <a:r>
                  <a:rPr lang="en-US" dirty="0"/>
                  <a:t>Average symbol energy: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𝐸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𝑆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𝛿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𝑓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/>
                          </a:rPr>
                          <m:t>𝑇</m:t>
                        </m:r>
                      </m:den>
                    </m:f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  </m:t>
                    </m:r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𝑢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𝑓</m:t>
                        </m:r>
                      </m:e>
                    </m:d>
                    <m:r>
                      <a:rPr lang="en-US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/>
                          </a:rPr>
                          <m:t>𝑇</m:t>
                        </m:r>
                      </m:den>
                    </m:f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𝑓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i="1"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Power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𝑢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/>
                          </a:rPr>
                          <m:t>𝑇</m:t>
                        </m:r>
                      </m:den>
                    </m:f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/>
                              </a:rPr>
                              <m:t>𝑝</m:t>
                            </m:r>
                          </m:e>
                        </m:d>
                      </m:e>
                      <m:sup>
                        <m:r>
                          <a:rPr lang="en-US" i="1"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1455" t="-121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5517605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Problem:  Part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539280"/>
                <a:ext cx="10058400" cy="4087230"/>
              </a:xfrm>
            </p:spPr>
            <p:txBody>
              <a:bodyPr/>
              <a:lstStyle/>
              <a:p>
                <a:r>
                  <a:rPr lang="en-US" dirty="0"/>
                  <a:t>Given PSD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as shown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=0.1</m:t>
                    </m:r>
                  </m:oMath>
                </a14:m>
                <a:endParaRPr lang="en-US" dirty="0"/>
              </a:p>
              <a:p>
                <a:r>
                  <a:rPr lang="en-US" dirty="0"/>
                  <a:t>Suppose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den>
                    </m:f>
                    <m:r>
                      <a:rPr lang="en-US" b="0" i="0" smtClean="0">
                        <a:latin typeface="Cambria Math" panose="02040503050406030204" pitchFamily="18" charset="0"/>
                      </a:rPr>
                      <m:t>=20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MHz</m:t>
                    </m:r>
                  </m:oMath>
                </a14:m>
                <a:endParaRPr lang="en-US" b="0" dirty="0"/>
              </a:p>
              <a:p>
                <a:r>
                  <a:rPr lang="en-US" dirty="0"/>
                  <a:t>Draw PSD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Solution: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𝛿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𝛿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has period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>
                        <a:latin typeface="Cambria Math" panose="02040503050406030204" pitchFamily="18" charset="0"/>
                      </a:rPr>
                      <m:t>20 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MHz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Vertical scaled by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den>
                    </m:f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=0.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7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 maps to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0.7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den>
                    </m:f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=7</m:t>
                    </m:r>
                  </m:oMath>
                </a14:m>
                <a:r>
                  <a:rPr lang="en-US" dirty="0"/>
                  <a:t> MHz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 maps to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𝜋</m:t>
                        </m:r>
                      </m:den>
                    </m:f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20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10</m:t>
                    </m:r>
                  </m:oMath>
                </a14:m>
                <a:r>
                  <a:rPr lang="en-US" dirty="0"/>
                  <a:t> MHz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539280"/>
                <a:ext cx="10058400" cy="4087230"/>
              </a:xfrm>
              <a:blipFill>
                <a:blip r:embed="rId2"/>
                <a:stretch>
                  <a:fillRect l="-1455" t="-16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45</a:t>
            </a:fld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6609645" y="2929485"/>
            <a:ext cx="32676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7611014" y="2817162"/>
            <a:ext cx="0" cy="3369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8296161" y="2808522"/>
            <a:ext cx="0" cy="3369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8981307" y="2834441"/>
            <a:ext cx="0" cy="3369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9713359" y="2834441"/>
            <a:ext cx="0" cy="3369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404255" y="3041807"/>
            <a:ext cx="316222" cy="453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0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8790964" y="3100481"/>
                <a:ext cx="632444" cy="4536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i="1" dirty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1400" i="1" dirty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sz="1400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0964" y="3100481"/>
                <a:ext cx="632444" cy="45367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8146541" y="3053276"/>
                <a:ext cx="632444" cy="4536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i="1" dirty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sz="1400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6541" y="3053276"/>
                <a:ext cx="632444" cy="45367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7442761" y="1639905"/>
                <a:ext cx="409470" cy="4536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i="1" dirty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1400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2761" y="1639905"/>
                <a:ext cx="409470" cy="45367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9909504" y="2159730"/>
                <a:ext cx="6858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 dirty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1400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sz="14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1400" dirty="0"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 sz="14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400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9504" y="2159730"/>
                <a:ext cx="685800" cy="307777"/>
              </a:xfrm>
              <a:prstGeom prst="rect">
                <a:avLst/>
              </a:prstGeom>
              <a:blipFill>
                <a:blip r:embed="rId6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7918839" y="3364997"/>
                <a:ext cx="63244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b="0" i="1" dirty="0" smtClean="0">
                        <a:latin typeface="Cambria Math" panose="02040503050406030204" pitchFamily="18" charset="0"/>
                      </a:rPr>
                      <m:t>0.7</m:t>
                    </m:r>
                    <m:r>
                      <a:rPr lang="en-US" sz="1400" i="1" dirty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sz="1400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8839" y="3364997"/>
                <a:ext cx="632444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Connector 24"/>
          <p:cNvCxnSpPr>
            <a:cxnSpLocks/>
          </p:cNvCxnSpPr>
          <p:nvPr/>
        </p:nvCxnSpPr>
        <p:spPr>
          <a:xfrm>
            <a:off x="7117576" y="1959165"/>
            <a:ext cx="0" cy="1361693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6739576" y="3315483"/>
                <a:ext cx="63244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b="0" i="1" dirty="0" smtClean="0">
                        <a:latin typeface="Cambria Math" panose="02040503050406030204" pitchFamily="18" charset="0"/>
                      </a:rPr>
                      <m:t>−0.7</m:t>
                    </m:r>
                    <m:r>
                      <a:rPr lang="en-US" sz="1400" i="1" dirty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sz="1400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9576" y="3315483"/>
                <a:ext cx="632444" cy="3077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Connector 27"/>
          <p:cNvCxnSpPr/>
          <p:nvPr/>
        </p:nvCxnSpPr>
        <p:spPr>
          <a:xfrm>
            <a:off x="6899325" y="2810528"/>
            <a:ext cx="0" cy="3369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6618136" y="3088650"/>
                <a:ext cx="63244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b="0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400" i="1" dirty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sz="1400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8136" y="3088650"/>
                <a:ext cx="632444" cy="30777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/>
              <p:cNvSpPr txBox="1"/>
              <p:nvPr/>
            </p:nvSpPr>
            <p:spPr>
              <a:xfrm>
                <a:off x="9912694" y="4324569"/>
                <a:ext cx="6858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sub>
                      </m:sSub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m:rPr>
                          <m:lit/>
                        </m:rPr>
                        <a:rPr lang="en-US" sz="1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0" name="TextBox 7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12694" y="4324569"/>
                <a:ext cx="685800" cy="307777"/>
              </a:xfrm>
              <a:prstGeom prst="rect">
                <a:avLst/>
              </a:prstGeom>
              <a:blipFill>
                <a:blip r:embed="rId10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2" name="Group 41">
            <a:extLst>
              <a:ext uri="{FF2B5EF4-FFF2-40B4-BE49-F238E27FC236}">
                <a16:creationId xmlns:a16="http://schemas.microsoft.com/office/drawing/2014/main" id="{C5568EE1-1554-4C91-B9D0-37EC17AD5679}"/>
              </a:ext>
            </a:extLst>
          </p:cNvPr>
          <p:cNvGrpSpPr/>
          <p:nvPr/>
        </p:nvGrpSpPr>
        <p:grpSpPr>
          <a:xfrm>
            <a:off x="6902515" y="1959165"/>
            <a:ext cx="1401658" cy="984358"/>
            <a:chOff x="6902515" y="1959165"/>
            <a:chExt cx="1401658" cy="984358"/>
          </a:xfrm>
        </p:grpSpPr>
        <p:cxnSp>
          <p:nvCxnSpPr>
            <p:cNvPr id="16" name="Straight Connector 15"/>
            <p:cNvCxnSpPr>
              <a:cxnSpLocks/>
            </p:cNvCxnSpPr>
            <p:nvPr/>
          </p:nvCxnSpPr>
          <p:spPr>
            <a:xfrm flipH="1" flipV="1">
              <a:off x="7117576" y="1959165"/>
              <a:ext cx="1005976" cy="3112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9C6C97EF-52AF-4EE8-82AC-21624085000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02515" y="1959165"/>
              <a:ext cx="214192" cy="961497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B4CD3780-7E2E-4A1F-A4BB-296D9AC859D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112615" y="1960721"/>
              <a:ext cx="191558" cy="982802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D367009-72B0-4318-96AF-F2F5E03767E6}"/>
              </a:ext>
            </a:extLst>
          </p:cNvPr>
          <p:cNvCxnSpPr>
            <a:cxnSpLocks/>
          </p:cNvCxnSpPr>
          <p:nvPr/>
        </p:nvCxnSpPr>
        <p:spPr>
          <a:xfrm>
            <a:off x="8098793" y="1959165"/>
            <a:ext cx="24759" cy="1368635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5" name="Group 64">
            <a:extLst>
              <a:ext uri="{FF2B5EF4-FFF2-40B4-BE49-F238E27FC236}">
                <a16:creationId xmlns:a16="http://schemas.microsoft.com/office/drawing/2014/main" id="{530F189D-FB80-4076-845D-1E7C834ECFB4}"/>
              </a:ext>
            </a:extLst>
          </p:cNvPr>
          <p:cNvGrpSpPr/>
          <p:nvPr/>
        </p:nvGrpSpPr>
        <p:grpSpPr>
          <a:xfrm>
            <a:off x="8296505" y="1971419"/>
            <a:ext cx="1401658" cy="984358"/>
            <a:chOff x="6902515" y="1959165"/>
            <a:chExt cx="1401658" cy="984358"/>
          </a:xfrm>
        </p:grpSpPr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C3783DFD-792A-4065-92DD-CFD8A0151BA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117576" y="1959165"/>
              <a:ext cx="1005976" cy="3112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2660D772-B7B8-4468-9901-E29B15A20E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02515" y="1959165"/>
              <a:ext cx="214192" cy="961497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D0F3391F-4277-4556-BF56-722AF461516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112615" y="1960721"/>
              <a:ext cx="191558" cy="982802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855B8E87-507B-434C-AF4B-2A63C900C24F}"/>
              </a:ext>
            </a:extLst>
          </p:cNvPr>
          <p:cNvCxnSpPr/>
          <p:nvPr/>
        </p:nvCxnSpPr>
        <p:spPr>
          <a:xfrm>
            <a:off x="6603234" y="4901022"/>
            <a:ext cx="32676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42C7076F-9831-425A-8035-DB4481333F88}"/>
              </a:ext>
            </a:extLst>
          </p:cNvPr>
          <p:cNvCxnSpPr/>
          <p:nvPr/>
        </p:nvCxnSpPr>
        <p:spPr>
          <a:xfrm>
            <a:off x="7604603" y="4788699"/>
            <a:ext cx="0" cy="3369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E39024B5-B2D8-4E29-AED2-419B8CF7B60E}"/>
              </a:ext>
            </a:extLst>
          </p:cNvPr>
          <p:cNvCxnSpPr/>
          <p:nvPr/>
        </p:nvCxnSpPr>
        <p:spPr>
          <a:xfrm>
            <a:off x="8289750" y="4780059"/>
            <a:ext cx="0" cy="3369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0D0D238F-79D8-4E1D-883B-04C5328A3D17}"/>
              </a:ext>
            </a:extLst>
          </p:cNvPr>
          <p:cNvCxnSpPr/>
          <p:nvPr/>
        </p:nvCxnSpPr>
        <p:spPr>
          <a:xfrm>
            <a:off x="8974896" y="4805978"/>
            <a:ext cx="0" cy="3369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6BC7CAD8-8164-427E-B545-F497C3C2472C}"/>
              </a:ext>
            </a:extLst>
          </p:cNvPr>
          <p:cNvCxnSpPr/>
          <p:nvPr/>
        </p:nvCxnSpPr>
        <p:spPr>
          <a:xfrm>
            <a:off x="9706948" y="4805978"/>
            <a:ext cx="0" cy="3369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F110E3D1-63B2-41CE-9FAC-D1921D1B4302}"/>
              </a:ext>
            </a:extLst>
          </p:cNvPr>
          <p:cNvSpPr txBox="1"/>
          <p:nvPr/>
        </p:nvSpPr>
        <p:spPr>
          <a:xfrm>
            <a:off x="7397844" y="5013344"/>
            <a:ext cx="316222" cy="453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0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629E1A1B-78C2-42AE-B13C-D58E3128CA2C}"/>
                  </a:ext>
                </a:extLst>
              </p:cNvPr>
              <p:cNvSpPr txBox="1"/>
              <p:nvPr/>
            </p:nvSpPr>
            <p:spPr>
              <a:xfrm>
                <a:off x="8784553" y="5072018"/>
                <a:ext cx="63244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1400" b="0" i="1" dirty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1400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629E1A1B-78C2-42AE-B13C-D58E3128CA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4553" y="5072018"/>
                <a:ext cx="632444" cy="30777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E4699616-763F-42C6-94D7-5E4B8E3F822C}"/>
                  </a:ext>
                </a:extLst>
              </p:cNvPr>
              <p:cNvSpPr txBox="1"/>
              <p:nvPr/>
            </p:nvSpPr>
            <p:spPr>
              <a:xfrm>
                <a:off x="8140130" y="5024813"/>
                <a:ext cx="63244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10</m:t>
                    </m:r>
                  </m:oMath>
                </a14:m>
                <a:r>
                  <a:rPr lang="en-US" sz="1400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E4699616-763F-42C6-94D7-5E4B8E3F82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0130" y="5024813"/>
                <a:ext cx="632444" cy="30777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F2492389-A7F6-46D7-BE2E-76602D7D57A3}"/>
                  </a:ext>
                </a:extLst>
              </p:cNvPr>
              <p:cNvSpPr txBox="1"/>
              <p:nvPr/>
            </p:nvSpPr>
            <p:spPr>
              <a:xfrm>
                <a:off x="7912428" y="5336534"/>
                <a:ext cx="63244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b="0" i="1" dirty="0" smtClean="0">
                        <a:latin typeface="Cambria Math" panose="02040503050406030204" pitchFamily="18" charset="0"/>
                      </a:rPr>
                      <m:t>7</m:t>
                    </m:r>
                  </m:oMath>
                </a14:m>
                <a:r>
                  <a:rPr lang="en-US" sz="1400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F2492389-A7F6-46D7-BE2E-76602D7D57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2428" y="5336534"/>
                <a:ext cx="632444" cy="30777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CE1CF469-88F5-4BAA-9EF5-21A3B3417D8A}"/>
              </a:ext>
            </a:extLst>
          </p:cNvPr>
          <p:cNvCxnSpPr>
            <a:cxnSpLocks/>
          </p:cNvCxnSpPr>
          <p:nvPr/>
        </p:nvCxnSpPr>
        <p:spPr>
          <a:xfrm>
            <a:off x="7111165" y="3930702"/>
            <a:ext cx="0" cy="1361693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CD1EAF64-DAE2-4AD1-8870-8D510614A0F9}"/>
                  </a:ext>
                </a:extLst>
              </p:cNvPr>
              <p:cNvSpPr txBox="1"/>
              <p:nvPr/>
            </p:nvSpPr>
            <p:spPr>
              <a:xfrm>
                <a:off x="6733165" y="5287020"/>
                <a:ext cx="63244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b="0" i="1" dirty="0" smtClean="0">
                        <a:latin typeface="Cambria Math" panose="02040503050406030204" pitchFamily="18" charset="0"/>
                      </a:rPr>
                      <m:t>−7</m:t>
                    </m:r>
                  </m:oMath>
                </a14:m>
                <a:r>
                  <a:rPr lang="en-US" sz="1400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CD1EAF64-DAE2-4AD1-8870-8D510614A0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3165" y="5287020"/>
                <a:ext cx="632444" cy="30777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B7870C96-C249-4A4E-BD01-1F4482709B86}"/>
              </a:ext>
            </a:extLst>
          </p:cNvPr>
          <p:cNvCxnSpPr/>
          <p:nvPr/>
        </p:nvCxnSpPr>
        <p:spPr>
          <a:xfrm>
            <a:off x="6892914" y="4782065"/>
            <a:ext cx="0" cy="3369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2A7BFF51-194A-4667-8890-0770F46CB6B3}"/>
                  </a:ext>
                </a:extLst>
              </p:cNvPr>
              <p:cNvSpPr txBox="1"/>
              <p:nvPr/>
            </p:nvSpPr>
            <p:spPr>
              <a:xfrm>
                <a:off x="6611725" y="5060187"/>
                <a:ext cx="63244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b="0" i="1" dirty="0" smtClean="0">
                        <a:latin typeface="Cambria Math" panose="02040503050406030204" pitchFamily="18" charset="0"/>
                      </a:rPr>
                      <m:t>−10</m:t>
                    </m:r>
                  </m:oMath>
                </a14:m>
                <a:r>
                  <a:rPr lang="en-US" sz="1400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2A7BFF51-194A-4667-8890-0770F46CB6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1725" y="5060187"/>
                <a:ext cx="632444" cy="30777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1" name="Group 100">
            <a:extLst>
              <a:ext uri="{FF2B5EF4-FFF2-40B4-BE49-F238E27FC236}">
                <a16:creationId xmlns:a16="http://schemas.microsoft.com/office/drawing/2014/main" id="{F1346DFA-5A4B-4432-AA14-5B46E0C2FA2C}"/>
              </a:ext>
            </a:extLst>
          </p:cNvPr>
          <p:cNvGrpSpPr/>
          <p:nvPr/>
        </p:nvGrpSpPr>
        <p:grpSpPr>
          <a:xfrm>
            <a:off x="6896104" y="3930702"/>
            <a:ext cx="1401658" cy="984358"/>
            <a:chOff x="6902515" y="1959165"/>
            <a:chExt cx="1401658" cy="984358"/>
          </a:xfrm>
        </p:grpSpPr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6EA183C3-1158-40E7-A301-5E024DECB62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117576" y="1959165"/>
              <a:ext cx="1005976" cy="3112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BDFF6B41-B72C-40F8-A716-5B0FC35D2AF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02515" y="1959165"/>
              <a:ext cx="214192" cy="961497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502A1EDC-793F-4AF0-A429-9CAABDBF4CF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112615" y="1960721"/>
              <a:ext cx="191558" cy="982802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8E19A501-8D55-4DBE-A038-B9EC13C45B14}"/>
              </a:ext>
            </a:extLst>
          </p:cNvPr>
          <p:cNvCxnSpPr>
            <a:cxnSpLocks/>
          </p:cNvCxnSpPr>
          <p:nvPr/>
        </p:nvCxnSpPr>
        <p:spPr>
          <a:xfrm>
            <a:off x="8092382" y="3930702"/>
            <a:ext cx="24759" cy="1368635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62C00D96-EE9E-489C-8154-B6E48321956A}"/>
              </a:ext>
            </a:extLst>
          </p:cNvPr>
          <p:cNvGrpSpPr/>
          <p:nvPr/>
        </p:nvGrpSpPr>
        <p:grpSpPr>
          <a:xfrm>
            <a:off x="8290094" y="3942956"/>
            <a:ext cx="1401658" cy="984358"/>
            <a:chOff x="6902515" y="1959165"/>
            <a:chExt cx="1401658" cy="984358"/>
          </a:xfrm>
        </p:grpSpPr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23AF46E4-6A42-4F96-89D7-7D0DFA01A77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117576" y="1959165"/>
              <a:ext cx="1005976" cy="3112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F34E618A-DB29-453A-A573-240B865C91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02515" y="1959165"/>
              <a:ext cx="214192" cy="961497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546B675A-C6BF-40DF-85BE-7E2459145D9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112615" y="1960721"/>
              <a:ext cx="191558" cy="982802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FD127733-13CF-481A-B17B-9EE6554ED22E}"/>
                  </a:ext>
                </a:extLst>
              </p:cNvPr>
              <p:cNvSpPr txBox="1"/>
              <p:nvPr/>
            </p:nvSpPr>
            <p:spPr>
              <a:xfrm>
                <a:off x="7396168" y="3655405"/>
                <a:ext cx="66622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1400" b="0" i="1" dirty="0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1400" b="0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1400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FD127733-13CF-481A-B17B-9EE6554ED2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6168" y="3655405"/>
                <a:ext cx="666223" cy="307777"/>
              </a:xfrm>
              <a:prstGeom prst="rect">
                <a:avLst/>
              </a:prstGeom>
              <a:blipFill>
                <a:blip r:embed="rId16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3062320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Problem:  Part 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539280"/>
                <a:ext cx="9502187" cy="408723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Now suppose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𝑠𝑖𝑛𝑐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den>
                        </m:f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Draw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Solution: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𝑇𝑅𝑒𝑐𝑡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𝑓𝑇</m:t>
                        </m:r>
                      </m:e>
                    </m:d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𝑅𝑒𝑐𝑡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Scales low-pass signal by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Removes all </a:t>
                </a:r>
                <a:r>
                  <a:rPr lang="en-US" dirty="0" err="1"/>
                  <a:t>sideloble</a:t>
                </a:r>
                <a:endParaRPr lang="en-US" dirty="0"/>
              </a:p>
              <a:p>
                <a:r>
                  <a:rPr lang="en-US" dirty="0"/>
                  <a:t>Total power in the signal:</a:t>
                </a:r>
              </a:p>
              <a:p>
                <a:pPr lvl="1"/>
                <a:r>
                  <a:rPr lang="en-US" dirty="0"/>
                  <a:t>Area of a trapezoid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=∫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𝑑𝑓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𝐶𝑇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0.7+1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=0.85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endParaRPr lang="en-US" b="0" dirty="0"/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539280"/>
                <a:ext cx="9502187" cy="4087230"/>
              </a:xfrm>
              <a:blipFill>
                <a:blip r:embed="rId2"/>
                <a:stretch>
                  <a:fillRect l="-15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46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/>
              <p:cNvSpPr txBox="1"/>
              <p:nvPr/>
            </p:nvSpPr>
            <p:spPr>
              <a:xfrm>
                <a:off x="9912693" y="4324569"/>
                <a:ext cx="1620985" cy="5182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  <m:d>
                        <m:d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1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0" i="1" dirty="0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sub>
                      </m:sSub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m:rPr>
                          <m:lit/>
                        </m:rPr>
                        <a:rPr lang="en-US" sz="1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0" name="TextBox 7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12693" y="4324569"/>
                <a:ext cx="1620985" cy="518283"/>
              </a:xfrm>
              <a:prstGeom prst="rect">
                <a:avLst/>
              </a:prstGeom>
              <a:blipFill>
                <a:blip r:embed="rId3"/>
                <a:stretch>
                  <a:fillRect b="-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855B8E87-507B-434C-AF4B-2A63C900C24F}"/>
              </a:ext>
            </a:extLst>
          </p:cNvPr>
          <p:cNvCxnSpPr/>
          <p:nvPr/>
        </p:nvCxnSpPr>
        <p:spPr>
          <a:xfrm>
            <a:off x="6603234" y="4901022"/>
            <a:ext cx="32676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42C7076F-9831-425A-8035-DB4481333F88}"/>
              </a:ext>
            </a:extLst>
          </p:cNvPr>
          <p:cNvCxnSpPr/>
          <p:nvPr/>
        </p:nvCxnSpPr>
        <p:spPr>
          <a:xfrm>
            <a:off x="7604603" y="4788699"/>
            <a:ext cx="0" cy="3369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E39024B5-B2D8-4E29-AED2-419B8CF7B60E}"/>
              </a:ext>
            </a:extLst>
          </p:cNvPr>
          <p:cNvCxnSpPr/>
          <p:nvPr/>
        </p:nvCxnSpPr>
        <p:spPr>
          <a:xfrm>
            <a:off x="8289750" y="4780059"/>
            <a:ext cx="0" cy="3369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0D0D238F-79D8-4E1D-883B-04C5328A3D17}"/>
              </a:ext>
            </a:extLst>
          </p:cNvPr>
          <p:cNvCxnSpPr/>
          <p:nvPr/>
        </p:nvCxnSpPr>
        <p:spPr>
          <a:xfrm>
            <a:off x="8974896" y="4805978"/>
            <a:ext cx="0" cy="3369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6BC7CAD8-8164-427E-B545-F497C3C2472C}"/>
              </a:ext>
            </a:extLst>
          </p:cNvPr>
          <p:cNvCxnSpPr/>
          <p:nvPr/>
        </p:nvCxnSpPr>
        <p:spPr>
          <a:xfrm>
            <a:off x="9706948" y="4805978"/>
            <a:ext cx="0" cy="3369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F110E3D1-63B2-41CE-9FAC-D1921D1B4302}"/>
              </a:ext>
            </a:extLst>
          </p:cNvPr>
          <p:cNvSpPr txBox="1"/>
          <p:nvPr/>
        </p:nvSpPr>
        <p:spPr>
          <a:xfrm>
            <a:off x="7397844" y="5013344"/>
            <a:ext cx="316222" cy="453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0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629E1A1B-78C2-42AE-B13C-D58E3128CA2C}"/>
                  </a:ext>
                </a:extLst>
              </p:cNvPr>
              <p:cNvSpPr txBox="1"/>
              <p:nvPr/>
            </p:nvSpPr>
            <p:spPr>
              <a:xfrm>
                <a:off x="8784553" y="5072018"/>
                <a:ext cx="63244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1400" b="0" i="1" dirty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1400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629E1A1B-78C2-42AE-B13C-D58E3128CA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4553" y="5072018"/>
                <a:ext cx="632444" cy="3077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E4699616-763F-42C6-94D7-5E4B8E3F822C}"/>
                  </a:ext>
                </a:extLst>
              </p:cNvPr>
              <p:cNvSpPr txBox="1"/>
              <p:nvPr/>
            </p:nvSpPr>
            <p:spPr>
              <a:xfrm>
                <a:off x="8140130" y="5024813"/>
                <a:ext cx="63244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10</m:t>
                    </m:r>
                  </m:oMath>
                </a14:m>
                <a:r>
                  <a:rPr lang="en-US" sz="1400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E4699616-763F-42C6-94D7-5E4B8E3F82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0130" y="5024813"/>
                <a:ext cx="632444" cy="307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F2492389-A7F6-46D7-BE2E-76602D7D57A3}"/>
                  </a:ext>
                </a:extLst>
              </p:cNvPr>
              <p:cNvSpPr txBox="1"/>
              <p:nvPr/>
            </p:nvSpPr>
            <p:spPr>
              <a:xfrm>
                <a:off x="7912432" y="5291869"/>
                <a:ext cx="63244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b="0" i="1" dirty="0" smtClean="0">
                        <a:latin typeface="Cambria Math" panose="02040503050406030204" pitchFamily="18" charset="0"/>
                      </a:rPr>
                      <m:t>7</m:t>
                    </m:r>
                  </m:oMath>
                </a14:m>
                <a:r>
                  <a:rPr lang="en-US" sz="1400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F2492389-A7F6-46D7-BE2E-76602D7D57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2432" y="5291869"/>
                <a:ext cx="632444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CE1CF469-88F5-4BAA-9EF5-21A3B3417D8A}"/>
              </a:ext>
            </a:extLst>
          </p:cNvPr>
          <p:cNvCxnSpPr>
            <a:cxnSpLocks/>
          </p:cNvCxnSpPr>
          <p:nvPr/>
        </p:nvCxnSpPr>
        <p:spPr>
          <a:xfrm>
            <a:off x="7111165" y="3930702"/>
            <a:ext cx="0" cy="1361693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CD1EAF64-DAE2-4AD1-8870-8D510614A0F9}"/>
                  </a:ext>
                </a:extLst>
              </p:cNvPr>
              <p:cNvSpPr txBox="1"/>
              <p:nvPr/>
            </p:nvSpPr>
            <p:spPr>
              <a:xfrm>
                <a:off x="6733165" y="5287020"/>
                <a:ext cx="63244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b="0" i="1" dirty="0" smtClean="0">
                        <a:latin typeface="Cambria Math" panose="02040503050406030204" pitchFamily="18" charset="0"/>
                      </a:rPr>
                      <m:t>−7</m:t>
                    </m:r>
                  </m:oMath>
                </a14:m>
                <a:r>
                  <a:rPr lang="en-US" sz="1400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CD1EAF64-DAE2-4AD1-8870-8D510614A0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3165" y="5287020"/>
                <a:ext cx="632444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B7870C96-C249-4A4E-BD01-1F4482709B86}"/>
              </a:ext>
            </a:extLst>
          </p:cNvPr>
          <p:cNvCxnSpPr/>
          <p:nvPr/>
        </p:nvCxnSpPr>
        <p:spPr>
          <a:xfrm>
            <a:off x="6892914" y="4782065"/>
            <a:ext cx="0" cy="3369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2A7BFF51-194A-4667-8890-0770F46CB6B3}"/>
                  </a:ext>
                </a:extLst>
              </p:cNvPr>
              <p:cNvSpPr txBox="1"/>
              <p:nvPr/>
            </p:nvSpPr>
            <p:spPr>
              <a:xfrm>
                <a:off x="6611725" y="5060187"/>
                <a:ext cx="63244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b="0" i="1" dirty="0" smtClean="0">
                        <a:latin typeface="Cambria Math" panose="02040503050406030204" pitchFamily="18" charset="0"/>
                      </a:rPr>
                      <m:t>−10</m:t>
                    </m:r>
                  </m:oMath>
                </a14:m>
                <a:r>
                  <a:rPr lang="en-US" sz="1400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2A7BFF51-194A-4667-8890-0770F46CB6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1725" y="5060187"/>
                <a:ext cx="632444" cy="3077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1" name="Group 100">
            <a:extLst>
              <a:ext uri="{FF2B5EF4-FFF2-40B4-BE49-F238E27FC236}">
                <a16:creationId xmlns:a16="http://schemas.microsoft.com/office/drawing/2014/main" id="{F1346DFA-5A4B-4432-AA14-5B46E0C2FA2C}"/>
              </a:ext>
            </a:extLst>
          </p:cNvPr>
          <p:cNvGrpSpPr/>
          <p:nvPr/>
        </p:nvGrpSpPr>
        <p:grpSpPr>
          <a:xfrm>
            <a:off x="6896104" y="3930702"/>
            <a:ext cx="1401658" cy="984358"/>
            <a:chOff x="6902515" y="1959165"/>
            <a:chExt cx="1401658" cy="984358"/>
          </a:xfrm>
        </p:grpSpPr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6EA183C3-1158-40E7-A301-5E024DECB62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117576" y="1959165"/>
              <a:ext cx="1005976" cy="3112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BDFF6B41-B72C-40F8-A716-5B0FC35D2AF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02515" y="1959165"/>
              <a:ext cx="214192" cy="961497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502A1EDC-793F-4AF0-A429-9CAABDBF4CF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112615" y="1960721"/>
              <a:ext cx="191558" cy="982802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8E19A501-8D55-4DBE-A038-B9EC13C45B14}"/>
              </a:ext>
            </a:extLst>
          </p:cNvPr>
          <p:cNvCxnSpPr>
            <a:cxnSpLocks/>
          </p:cNvCxnSpPr>
          <p:nvPr/>
        </p:nvCxnSpPr>
        <p:spPr>
          <a:xfrm>
            <a:off x="8092382" y="3930702"/>
            <a:ext cx="24759" cy="1368635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FD127733-13CF-481A-B17B-9EE6554ED22E}"/>
                  </a:ext>
                </a:extLst>
              </p:cNvPr>
              <p:cNvSpPr txBox="1"/>
              <p:nvPr/>
            </p:nvSpPr>
            <p:spPr>
              <a:xfrm>
                <a:off x="7391858" y="3395533"/>
                <a:ext cx="66622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 dirty="0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p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FD127733-13CF-481A-B17B-9EE6554ED2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1858" y="3395533"/>
                <a:ext cx="666223" cy="30777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033464B7-302B-4D06-8303-13B2C07520D2}"/>
                  </a:ext>
                </a:extLst>
              </p:cNvPr>
              <p:cNvSpPr txBox="1"/>
              <p:nvPr/>
            </p:nvSpPr>
            <p:spPr>
              <a:xfrm>
                <a:off x="9913667" y="2127500"/>
                <a:ext cx="6858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sub>
                      </m:sSub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m:rPr>
                          <m:lit/>
                        </m:rPr>
                        <a:rPr lang="en-US" sz="1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033464B7-302B-4D06-8303-13B2C07520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13667" y="2127500"/>
                <a:ext cx="685800" cy="307777"/>
              </a:xfrm>
              <a:prstGeom prst="rect">
                <a:avLst/>
              </a:prstGeom>
              <a:blipFill>
                <a:blip r:embed="rId10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A709F026-1C67-41CA-B724-B1D9887282AD}"/>
              </a:ext>
            </a:extLst>
          </p:cNvPr>
          <p:cNvCxnSpPr/>
          <p:nvPr/>
        </p:nvCxnSpPr>
        <p:spPr>
          <a:xfrm>
            <a:off x="6604207" y="2703953"/>
            <a:ext cx="32676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5BDC8875-9536-42C1-9FDD-D6122C4BFA8A}"/>
              </a:ext>
            </a:extLst>
          </p:cNvPr>
          <p:cNvCxnSpPr/>
          <p:nvPr/>
        </p:nvCxnSpPr>
        <p:spPr>
          <a:xfrm>
            <a:off x="7605576" y="2591630"/>
            <a:ext cx="0" cy="3369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26526CA2-ABF9-4B6A-BBE3-4375CBCCDF61}"/>
              </a:ext>
            </a:extLst>
          </p:cNvPr>
          <p:cNvCxnSpPr/>
          <p:nvPr/>
        </p:nvCxnSpPr>
        <p:spPr>
          <a:xfrm>
            <a:off x="8290723" y="2582990"/>
            <a:ext cx="0" cy="3369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2D2893A3-FE28-4C12-8EEC-2A4FA00B462F}"/>
              </a:ext>
            </a:extLst>
          </p:cNvPr>
          <p:cNvCxnSpPr/>
          <p:nvPr/>
        </p:nvCxnSpPr>
        <p:spPr>
          <a:xfrm>
            <a:off x="8975869" y="2608909"/>
            <a:ext cx="0" cy="3369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F18363D3-0F4C-4B56-B840-2794406D07C5}"/>
              </a:ext>
            </a:extLst>
          </p:cNvPr>
          <p:cNvCxnSpPr/>
          <p:nvPr/>
        </p:nvCxnSpPr>
        <p:spPr>
          <a:xfrm>
            <a:off x="9707921" y="2608909"/>
            <a:ext cx="0" cy="3369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DC71E9EB-EDD8-46BA-98AD-CBB56CF48B76}"/>
              </a:ext>
            </a:extLst>
          </p:cNvPr>
          <p:cNvSpPr txBox="1"/>
          <p:nvPr/>
        </p:nvSpPr>
        <p:spPr>
          <a:xfrm>
            <a:off x="7398817" y="2816275"/>
            <a:ext cx="316222" cy="453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0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D2648658-E659-47B2-82D5-45E61062BCB5}"/>
                  </a:ext>
                </a:extLst>
              </p:cNvPr>
              <p:cNvSpPr txBox="1"/>
              <p:nvPr/>
            </p:nvSpPr>
            <p:spPr>
              <a:xfrm>
                <a:off x="8785526" y="2874949"/>
                <a:ext cx="63244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1400" b="0" i="1" dirty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1400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D2648658-E659-47B2-82D5-45E61062BC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5526" y="2874949"/>
                <a:ext cx="632444" cy="30777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7F0320B1-224D-4478-8461-1574B52D4E81}"/>
                  </a:ext>
                </a:extLst>
              </p:cNvPr>
              <p:cNvSpPr txBox="1"/>
              <p:nvPr/>
            </p:nvSpPr>
            <p:spPr>
              <a:xfrm>
                <a:off x="8141103" y="2827744"/>
                <a:ext cx="63244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10</m:t>
                    </m:r>
                  </m:oMath>
                </a14:m>
                <a:r>
                  <a:rPr lang="en-US" sz="1400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7F0320B1-224D-4478-8461-1574B52D4E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1103" y="2827744"/>
                <a:ext cx="632444" cy="30777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37614E9F-F2AE-4345-A0EC-B114B679C51C}"/>
                  </a:ext>
                </a:extLst>
              </p:cNvPr>
              <p:cNvSpPr txBox="1"/>
              <p:nvPr/>
            </p:nvSpPr>
            <p:spPr>
              <a:xfrm>
                <a:off x="7913401" y="3139465"/>
                <a:ext cx="63244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b="0" i="1" dirty="0" smtClean="0">
                        <a:latin typeface="Cambria Math" panose="02040503050406030204" pitchFamily="18" charset="0"/>
                      </a:rPr>
                      <m:t>7</m:t>
                    </m:r>
                  </m:oMath>
                </a14:m>
                <a:r>
                  <a:rPr lang="en-US" sz="1400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37614E9F-F2AE-4345-A0EC-B114B679C5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3401" y="3139465"/>
                <a:ext cx="632444" cy="30777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84804ED2-58F0-4BF4-8055-5C8EAFC2294A}"/>
              </a:ext>
            </a:extLst>
          </p:cNvPr>
          <p:cNvCxnSpPr>
            <a:cxnSpLocks/>
          </p:cNvCxnSpPr>
          <p:nvPr/>
        </p:nvCxnSpPr>
        <p:spPr>
          <a:xfrm>
            <a:off x="7112138" y="1733633"/>
            <a:ext cx="0" cy="1361693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900593FF-9CD3-4DB9-B0A2-90177A78163A}"/>
                  </a:ext>
                </a:extLst>
              </p:cNvPr>
              <p:cNvSpPr txBox="1"/>
              <p:nvPr/>
            </p:nvSpPr>
            <p:spPr>
              <a:xfrm>
                <a:off x="6734138" y="3089951"/>
                <a:ext cx="63244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b="0" i="1" dirty="0" smtClean="0">
                        <a:latin typeface="Cambria Math" panose="02040503050406030204" pitchFamily="18" charset="0"/>
                      </a:rPr>
                      <m:t>−7</m:t>
                    </m:r>
                  </m:oMath>
                </a14:m>
                <a:r>
                  <a:rPr lang="en-US" sz="1400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900593FF-9CD3-4DB9-B0A2-90177A7816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4138" y="3089951"/>
                <a:ext cx="632444" cy="30777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40481C7C-4C83-43FB-B2D9-592D99F3CA9D}"/>
              </a:ext>
            </a:extLst>
          </p:cNvPr>
          <p:cNvCxnSpPr/>
          <p:nvPr/>
        </p:nvCxnSpPr>
        <p:spPr>
          <a:xfrm>
            <a:off x="6893887" y="2584996"/>
            <a:ext cx="0" cy="3369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82ED52C9-1D94-444B-A77F-C151BA955490}"/>
                  </a:ext>
                </a:extLst>
              </p:cNvPr>
              <p:cNvSpPr txBox="1"/>
              <p:nvPr/>
            </p:nvSpPr>
            <p:spPr>
              <a:xfrm>
                <a:off x="6612698" y="2863118"/>
                <a:ext cx="63244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b="0" i="1" dirty="0" smtClean="0">
                        <a:latin typeface="Cambria Math" panose="02040503050406030204" pitchFamily="18" charset="0"/>
                      </a:rPr>
                      <m:t>−10</m:t>
                    </m:r>
                  </m:oMath>
                </a14:m>
                <a:r>
                  <a:rPr lang="en-US" sz="1400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82ED52C9-1D94-444B-A77F-C151BA9554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2698" y="2863118"/>
                <a:ext cx="632444" cy="30777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0" name="Group 69">
            <a:extLst>
              <a:ext uri="{FF2B5EF4-FFF2-40B4-BE49-F238E27FC236}">
                <a16:creationId xmlns:a16="http://schemas.microsoft.com/office/drawing/2014/main" id="{9C2930B7-87B3-42D4-A4E0-52B3CB62F4E6}"/>
              </a:ext>
            </a:extLst>
          </p:cNvPr>
          <p:cNvGrpSpPr/>
          <p:nvPr/>
        </p:nvGrpSpPr>
        <p:grpSpPr>
          <a:xfrm>
            <a:off x="6897077" y="1733633"/>
            <a:ext cx="1401658" cy="984358"/>
            <a:chOff x="6902515" y="1959165"/>
            <a:chExt cx="1401658" cy="984358"/>
          </a:xfrm>
        </p:grpSpPr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CBAF2108-2192-4468-B05A-07A797FF17E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117576" y="1959165"/>
              <a:ext cx="1005976" cy="3112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934AA5A8-46E9-4AFD-A819-88088B73300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02515" y="1959165"/>
              <a:ext cx="214192" cy="961497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B4127F37-47E9-4DFB-BC16-5123B0CFBA8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112615" y="1960721"/>
              <a:ext cx="191558" cy="982802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89E835D7-E5F4-4136-9582-CE6FDBB0945E}"/>
              </a:ext>
            </a:extLst>
          </p:cNvPr>
          <p:cNvCxnSpPr>
            <a:cxnSpLocks/>
          </p:cNvCxnSpPr>
          <p:nvPr/>
        </p:nvCxnSpPr>
        <p:spPr>
          <a:xfrm>
            <a:off x="8093355" y="1733633"/>
            <a:ext cx="24759" cy="1368635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5" name="Group 74">
            <a:extLst>
              <a:ext uri="{FF2B5EF4-FFF2-40B4-BE49-F238E27FC236}">
                <a16:creationId xmlns:a16="http://schemas.microsoft.com/office/drawing/2014/main" id="{2BDBD92F-FFFC-4F7B-940F-9D980A6E0A3D}"/>
              </a:ext>
            </a:extLst>
          </p:cNvPr>
          <p:cNvGrpSpPr/>
          <p:nvPr/>
        </p:nvGrpSpPr>
        <p:grpSpPr>
          <a:xfrm>
            <a:off x="8291067" y="1745887"/>
            <a:ext cx="1401658" cy="984358"/>
            <a:chOff x="6902515" y="1959165"/>
            <a:chExt cx="1401658" cy="984358"/>
          </a:xfrm>
        </p:grpSpPr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171D0D58-C011-4496-BDBD-BE1B8A8A59E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117576" y="1959165"/>
              <a:ext cx="1005976" cy="3112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BE54B3D6-029E-4AB5-AABF-3AC6A308B8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02515" y="1959165"/>
              <a:ext cx="214192" cy="961497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11ACEDCB-2B96-4684-A2B6-E2718FEF59A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112615" y="1960721"/>
              <a:ext cx="191558" cy="982802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5008BE1A-2603-4A4B-A501-1D51DB96844C}"/>
                  </a:ext>
                </a:extLst>
              </p:cNvPr>
              <p:cNvSpPr txBox="1"/>
              <p:nvPr/>
            </p:nvSpPr>
            <p:spPr>
              <a:xfrm>
                <a:off x="7397141" y="1458336"/>
                <a:ext cx="66622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1400" b="0" i="1" dirty="0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1400" b="0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1400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5008BE1A-2603-4A4B-A501-1D51DB9684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7141" y="1458336"/>
                <a:ext cx="666223" cy="307777"/>
              </a:xfrm>
              <a:prstGeom prst="rect">
                <a:avLst/>
              </a:prstGeom>
              <a:blipFill>
                <a:blip r:embed="rId16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71CA475-07AB-489C-954E-5F00A0A3B2E4}"/>
              </a:ext>
            </a:extLst>
          </p:cNvPr>
          <p:cNvCxnSpPr>
            <a:cxnSpLocks/>
          </p:cNvCxnSpPr>
          <p:nvPr/>
        </p:nvCxnSpPr>
        <p:spPr>
          <a:xfrm flipV="1">
            <a:off x="6892914" y="3672969"/>
            <a:ext cx="0" cy="1228053"/>
          </a:xfrm>
          <a:prstGeom prst="line">
            <a:avLst/>
          </a:prstGeom>
          <a:ln w="2222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75B10293-F18D-4921-814E-E0A2377624F0}"/>
              </a:ext>
            </a:extLst>
          </p:cNvPr>
          <p:cNvCxnSpPr>
            <a:cxnSpLocks/>
          </p:cNvCxnSpPr>
          <p:nvPr/>
        </p:nvCxnSpPr>
        <p:spPr>
          <a:xfrm flipH="1">
            <a:off x="6892915" y="3676057"/>
            <a:ext cx="1404847" cy="0"/>
          </a:xfrm>
          <a:prstGeom prst="line">
            <a:avLst/>
          </a:prstGeom>
          <a:ln w="2222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2AD4802B-90B6-41E9-B827-F45F8CA554D0}"/>
              </a:ext>
            </a:extLst>
          </p:cNvPr>
          <p:cNvCxnSpPr>
            <a:cxnSpLocks/>
          </p:cNvCxnSpPr>
          <p:nvPr/>
        </p:nvCxnSpPr>
        <p:spPr>
          <a:xfrm flipV="1">
            <a:off x="8297762" y="3687007"/>
            <a:ext cx="0" cy="1228053"/>
          </a:xfrm>
          <a:prstGeom prst="line">
            <a:avLst/>
          </a:prstGeom>
          <a:ln w="2222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19C577A2-0759-4978-AB25-5A0B132F182A}"/>
                  </a:ext>
                </a:extLst>
              </p:cNvPr>
              <p:cNvSpPr txBox="1"/>
              <p:nvPr/>
            </p:nvSpPr>
            <p:spPr>
              <a:xfrm>
                <a:off x="7434642" y="3955458"/>
                <a:ext cx="66622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1400" b="0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1400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19C577A2-0759-4978-AB25-5A0B132F18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4642" y="3955458"/>
                <a:ext cx="666223" cy="307777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5362736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Measuring Bandwidth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257535" y="1435584"/>
                <a:ext cx="10058400" cy="4329817"/>
              </a:xfrm>
            </p:spPr>
            <p:txBody>
              <a:bodyPr/>
              <a:lstStyle/>
              <a:p>
                <a:r>
                  <a:rPr lang="en-US" dirty="0"/>
                  <a:t>PSD of modulated bits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𝑢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𝑓</m:t>
                        </m:r>
                      </m:e>
                    </m:d>
                    <m:r>
                      <a:rPr lang="en-US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/>
                          </a:rPr>
                          <m:t>𝑇</m:t>
                        </m:r>
                      </m:den>
                    </m:f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𝑓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i="1"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Complex baseband signal</a:t>
                </a:r>
              </a:p>
              <a:p>
                <a:pPr lvl="1"/>
                <a:r>
                  <a:rPr lang="en-US" dirty="0"/>
                  <a:t>After </a:t>
                </a:r>
                <a:r>
                  <a:rPr lang="en-US" dirty="0" err="1"/>
                  <a:t>upconversion</a:t>
                </a:r>
                <a:r>
                  <a:rPr lang="en-US" dirty="0"/>
                  <a:t> will be shifted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±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Definition</a:t>
                </a:r>
                <a:r>
                  <a:rPr lang="en-US" dirty="0"/>
                  <a:t>:  Signal is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exactly band-limited </a:t>
                </a:r>
                <a:r>
                  <a:rPr lang="en-US" dirty="0"/>
                  <a:t>to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𝑢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𝑓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for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endParaRPr lang="en-US" dirty="0"/>
              </a:p>
              <a:p>
                <a:r>
                  <a:rPr lang="en-US" dirty="0"/>
                  <a:t>Exact bandwidth =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Approximate BW:  </a:t>
                </a:r>
                <a:r>
                  <a:rPr lang="en-US" dirty="0"/>
                  <a:t>Typically require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≈0</m:t>
                    </m:r>
                  </m:oMath>
                </a14:m>
                <a:r>
                  <a:rPr lang="en-US" dirty="0"/>
                  <a:t> for 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endParaRPr lang="en-US" dirty="0"/>
              </a:p>
              <a:p>
                <a:r>
                  <a:rPr lang="en-US" dirty="0"/>
                  <a:t>Different measures of approximate bandwidth</a:t>
                </a:r>
              </a:p>
              <a:p>
                <a:pPr lvl="1"/>
                <a:r>
                  <a:rPr lang="en-US" dirty="0"/>
                  <a:t>3 dB bandwidth</a:t>
                </a:r>
              </a:p>
              <a:p>
                <a:pPr lvl="1"/>
                <a:r>
                  <a:rPr lang="en-US" dirty="0"/>
                  <a:t>98% bandwidth, …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57535" y="1435584"/>
                <a:ext cx="10058400" cy="4329817"/>
              </a:xfrm>
              <a:blipFill>
                <a:blip r:embed="rId2"/>
                <a:stretch>
                  <a:fillRect l="-14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47</a:t>
            </a:fld>
            <a:endParaRPr lang="en-US" dirty="0"/>
          </a:p>
        </p:txBody>
      </p:sp>
      <p:pic>
        <p:nvPicPr>
          <p:cNvPr id="1026" name="Picture 2" descr="Image result for bandwidth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6458" y="1661445"/>
            <a:ext cx="2552700" cy="179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96585" y="4401879"/>
            <a:ext cx="2419350" cy="132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0439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48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Recangular pulse:  </a:t>
                </a:r>
                <a:br>
                  <a:rPr lang="en-US" b="0" i="1" dirty="0">
                    <a:latin typeface="Cambria Math"/>
                  </a:rPr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/>
                          </a:rPr>
                          <m:t>𝑇</m:t>
                        </m:r>
                      </m:den>
                    </m:f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/>
                          </a:rPr>
                          <m:t>I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[−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/>
                              </a:rPr>
                              <m:t>𝑇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/>
                              </a:rPr>
                              <m:t>2</m:t>
                            </m:r>
                          </m:den>
                        </m:f>
                        <m:r>
                          <a:rPr lang="en-US" b="0" i="1" smtClean="0">
                            <a:latin typeface="Cambria Math"/>
                          </a:rPr>
                          <m:t>,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/>
                              </a:rPr>
                              <m:t>𝑇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/>
                              </a:rPr>
                              <m:t>2</m:t>
                            </m:r>
                          </m:den>
                        </m:f>
                        <m:r>
                          <a:rPr lang="en-US" b="0" i="1" smtClean="0">
                            <a:latin typeface="Cambria Math"/>
                          </a:rPr>
                          <m:t>]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𝑓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/>
                      </a:rPr>
                      <m:t>=</m:t>
                    </m:r>
                    <m:r>
                      <a:rPr lang="en-US" b="0" i="1" smtClean="0">
                        <a:latin typeface="Cambria Math"/>
                      </a:rPr>
                      <m:t>𝑠𝑖𝑛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/>
                          </a:rPr>
                          <m:t>𝑐</m:t>
                        </m:r>
                      </m:e>
                      <m:sup>
                        <m:r>
                          <a:rPr lang="en-US" b="0" i="1" smtClean="0">
                            <a:latin typeface="Cambria Math"/>
                          </a:rPr>
                          <m:t>2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𝑓𝑇</m:t>
                        </m:r>
                      </m:e>
                    </m:d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99% bandwidth = 10.1/T, 90% BW = 0.85/T</a:t>
                </a:r>
              </a:p>
              <a:p>
                <a:endParaRPr lang="en-US" b="0" dirty="0"/>
              </a:p>
              <a:p>
                <a:r>
                  <a:rPr lang="en-US" b="0" dirty="0"/>
                  <a:t>Sinusoidal pulse (for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𝑇</m:t>
                    </m:r>
                    <m:r>
                      <a:rPr lang="en-US" b="0" i="1" smtClean="0">
                        <a:latin typeface="Cambria Math"/>
                      </a:rPr>
                      <m:t>=1</m:t>
                    </m:r>
                  </m:oMath>
                </a14:m>
                <a:r>
                  <a:rPr lang="en-US" b="0" dirty="0"/>
                  <a:t>):</a:t>
                </a:r>
                <a:br>
                  <a:rPr lang="en-US" b="0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/>
                          </a:rPr>
                          <m:t>2</m:t>
                        </m:r>
                      </m:e>
                    </m:rad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𝜋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𝑡</m:t>
                            </m:r>
                          </m:e>
                        </m:d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𝐼</m:t>
                            </m:r>
                          </m:e>
                          <m:sub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0,1</m:t>
                                </m:r>
                              </m:e>
                            </m:d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𝑡</m:t>
                            </m:r>
                          </m:e>
                        </m:d>
                      </m:e>
                    </m:func>
                  </m:oMath>
                </a14:m>
                <a:br>
                  <a:rPr lang="en-US" b="0" dirty="0"/>
                </a:b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𝑓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i="1"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/>
                          </a:rPr>
                          <m:t>8</m:t>
                        </m:r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𝜋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/>
                              </a:rPr>
                              <m:t>2</m:t>
                            </m:r>
                          </m:sup>
                        </m:sSup>
                      </m:den>
                    </m:f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/>
                                  </a:rPr>
                                  <m:t>cos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/>
                                  </a:rPr>
                                  <m:t>2</m:t>
                                </m:r>
                              </m:sup>
                            </m:sSup>
                          </m:fName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𝜋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𝑓</m:t>
                            </m:r>
                          </m:e>
                        </m:func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1−4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𝑓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/>
                          </a:rPr>
                          <m:t> </m:t>
                        </m:r>
                      </m:den>
                    </m:f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No discontinuities.  Less very high frequency components</a:t>
                </a:r>
              </a:p>
              <a:p>
                <a:pPr lvl="1"/>
                <a:r>
                  <a:rPr lang="en-US" dirty="0"/>
                  <a:t>99% bandwidth  = 1.2/T</a:t>
                </a:r>
                <a:br>
                  <a:rPr lang="en-US" b="0" dirty="0"/>
                </a:br>
                <a:endParaRPr lang="en-US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0407115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7820B-976E-4CD4-A95A-0FA3FAC32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Spectral Masks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E7351F-0969-447C-832E-06A19AF438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1539279"/>
            <a:ext cx="5869433" cy="4329817"/>
          </a:xfrm>
        </p:spPr>
        <p:txBody>
          <a:bodyPr/>
          <a:lstStyle/>
          <a:p>
            <a:r>
              <a:rPr lang="en-US" dirty="0"/>
              <a:t>Bandwidths for wireless devices are regulated</a:t>
            </a:r>
          </a:p>
          <a:p>
            <a:pPr lvl="1"/>
            <a:r>
              <a:rPr lang="en-US" dirty="0"/>
              <a:t>Must transmit most energy in some specified band</a:t>
            </a:r>
          </a:p>
          <a:p>
            <a:pPr lvl="1"/>
            <a:r>
              <a:rPr lang="en-US" dirty="0"/>
              <a:t>Ensures no interference between channels</a:t>
            </a:r>
          </a:p>
          <a:p>
            <a:r>
              <a:rPr lang="en-US" dirty="0"/>
              <a:t>Constraints are specified by a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spectral mask</a:t>
            </a:r>
          </a:p>
          <a:p>
            <a:pPr lvl="1"/>
            <a:r>
              <a:rPr lang="en-US" dirty="0"/>
              <a:t>Represents maximum power level in each band</a:t>
            </a:r>
          </a:p>
          <a:p>
            <a:r>
              <a:rPr lang="en-US" dirty="0"/>
              <a:t>Emissions outside the main band typically very low</a:t>
            </a:r>
          </a:p>
          <a:p>
            <a:pPr lvl="1"/>
            <a:r>
              <a:rPr lang="en-US" dirty="0"/>
              <a:t>At least 20 to 40 dB below main lobe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53F5DD-60F0-4211-9097-BAE02C01A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49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5817A2-57F7-4704-9340-8ECD7395FE8B}"/>
              </a:ext>
            </a:extLst>
          </p:cNvPr>
          <p:cNvSpPr txBox="1"/>
          <p:nvPr/>
        </p:nvSpPr>
        <p:spPr>
          <a:xfrm>
            <a:off x="6863716" y="1881394"/>
            <a:ext cx="25099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Channels for 802.11ad </a:t>
            </a:r>
          </a:p>
          <a:p>
            <a:r>
              <a:rPr lang="en-US" dirty="0"/>
              <a:t>Each channel is 2.16 GHz</a:t>
            </a:r>
          </a:p>
        </p:txBody>
      </p:sp>
      <p:pic>
        <p:nvPicPr>
          <p:cNvPr id="4098" name="Picture 2" descr="Image result for 802.11ad channel">
            <a:extLst>
              <a:ext uri="{FF2B5EF4-FFF2-40B4-BE49-F238E27FC236}">
                <a16:creationId xmlns:a16="http://schemas.microsoft.com/office/drawing/2014/main" id="{7B8EF5BE-6C1E-436E-955B-712BCF94A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6503" y="3543969"/>
            <a:ext cx="5619750" cy="1352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21185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E1EDA-4B57-4CEA-818D-B157215227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Last Unit:  Up- and Down-Conversion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041CA4-6A58-426F-AC43-C93608CB9E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1678" y="3809766"/>
            <a:ext cx="10058400" cy="1835075"/>
          </a:xfrm>
        </p:spPr>
        <p:txBody>
          <a:bodyPr/>
          <a:lstStyle/>
          <a:p>
            <a:r>
              <a:rPr lang="en-US" dirty="0" err="1"/>
              <a:t>Upconversion</a:t>
            </a:r>
            <a:r>
              <a:rPr lang="en-US" dirty="0"/>
              <a:t> in TX:  Convert an analog baseband IQ to real passband</a:t>
            </a:r>
          </a:p>
          <a:p>
            <a:r>
              <a:rPr lang="en-US" dirty="0" err="1"/>
              <a:t>Downconversion</a:t>
            </a:r>
            <a:r>
              <a:rPr lang="en-US" dirty="0"/>
              <a:t> in RX:  Convert real passband to analog IQ</a:t>
            </a:r>
          </a:p>
          <a:p>
            <a:r>
              <a:rPr lang="en-US" dirty="0"/>
              <a:t>But, baseband signal is complex and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analog</a:t>
            </a:r>
          </a:p>
          <a:p>
            <a:r>
              <a:rPr lang="en-US" dirty="0"/>
              <a:t>How do we transmit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digital</a:t>
            </a:r>
            <a:r>
              <a:rPr lang="en-US" dirty="0"/>
              <a:t> information?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06ACCC-649A-462B-9CCD-5F7494013B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</a:t>
            </a:fld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730F70F-DBBF-4DA1-9959-75CA0A7C6E1C}"/>
              </a:ext>
            </a:extLst>
          </p:cNvPr>
          <p:cNvCxnSpPr/>
          <p:nvPr/>
        </p:nvCxnSpPr>
        <p:spPr>
          <a:xfrm>
            <a:off x="2451378" y="3028200"/>
            <a:ext cx="1828800" cy="0"/>
          </a:xfrm>
          <a:prstGeom prst="line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51F7F3EF-6B20-42C6-B4D4-584C593BBE39}"/>
              </a:ext>
            </a:extLst>
          </p:cNvPr>
          <p:cNvSpPr/>
          <p:nvPr/>
        </p:nvSpPr>
        <p:spPr>
          <a:xfrm>
            <a:off x="2984778" y="2037600"/>
            <a:ext cx="533400" cy="990600"/>
          </a:xfrm>
          <a:prstGeom prst="rect">
            <a:avLst/>
          </a:prstGeom>
          <a:solidFill>
            <a:srgbClr val="CC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F1C706B-3B85-4976-AED4-AC602CC4E643}"/>
              </a:ext>
            </a:extLst>
          </p:cNvPr>
          <p:cNvCxnSpPr>
            <a:cxnSpLocks/>
          </p:cNvCxnSpPr>
          <p:nvPr/>
        </p:nvCxnSpPr>
        <p:spPr>
          <a:xfrm>
            <a:off x="3251479" y="2843534"/>
            <a:ext cx="0" cy="2841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B840342-C6EE-4900-B44A-5C6C7B59824E}"/>
              </a:ext>
            </a:extLst>
          </p:cNvPr>
          <p:cNvSpPr txBox="1"/>
          <p:nvPr/>
        </p:nvSpPr>
        <p:spPr>
          <a:xfrm>
            <a:off x="3093299" y="312769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27A9850-2D31-48FF-B19F-F58354E7766F}"/>
              </a:ext>
            </a:extLst>
          </p:cNvPr>
          <p:cNvSpPr txBox="1"/>
          <p:nvPr/>
        </p:nvSpPr>
        <p:spPr>
          <a:xfrm>
            <a:off x="3814872" y="2647200"/>
            <a:ext cx="255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69070A7-8515-44F1-86BD-3303DA18BD7B}"/>
              </a:ext>
            </a:extLst>
          </p:cNvPr>
          <p:cNvCxnSpPr/>
          <p:nvPr/>
        </p:nvCxnSpPr>
        <p:spPr>
          <a:xfrm>
            <a:off x="6312550" y="3003832"/>
            <a:ext cx="2895600" cy="12700"/>
          </a:xfrm>
          <a:prstGeom prst="line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67B9823C-4EED-42A9-9CDC-D6EB0CA0B02C}"/>
              </a:ext>
            </a:extLst>
          </p:cNvPr>
          <p:cNvSpPr/>
          <p:nvPr/>
        </p:nvSpPr>
        <p:spPr>
          <a:xfrm>
            <a:off x="7912750" y="2025932"/>
            <a:ext cx="533400" cy="990600"/>
          </a:xfrm>
          <a:prstGeom prst="rect">
            <a:avLst/>
          </a:prstGeom>
          <a:solidFill>
            <a:srgbClr val="FFC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9985431-8C43-47FA-8866-1003B6B14E8B}"/>
              </a:ext>
            </a:extLst>
          </p:cNvPr>
          <p:cNvCxnSpPr/>
          <p:nvPr/>
        </p:nvCxnSpPr>
        <p:spPr>
          <a:xfrm>
            <a:off x="8179450" y="1919570"/>
            <a:ext cx="0" cy="14144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7D9115E-CEB7-4EB0-8A5B-BFFFA60CD083}"/>
              </a:ext>
            </a:extLst>
          </p:cNvPr>
          <p:cNvSpPr txBox="1"/>
          <p:nvPr/>
        </p:nvSpPr>
        <p:spPr>
          <a:xfrm>
            <a:off x="8831992" y="2658868"/>
            <a:ext cx="255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BA05E91-8F3F-4128-A8B8-3107C84481A6}"/>
              </a:ext>
            </a:extLst>
          </p:cNvPr>
          <p:cNvSpPr/>
          <p:nvPr/>
        </p:nvSpPr>
        <p:spPr>
          <a:xfrm>
            <a:off x="6617350" y="2013232"/>
            <a:ext cx="533400" cy="990600"/>
          </a:xfrm>
          <a:prstGeom prst="rect">
            <a:avLst/>
          </a:prstGeom>
          <a:solidFill>
            <a:srgbClr val="FFC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368C664-88D5-4E5F-B709-7BD62394C054}"/>
              </a:ext>
            </a:extLst>
          </p:cNvPr>
          <p:cNvCxnSpPr/>
          <p:nvPr/>
        </p:nvCxnSpPr>
        <p:spPr>
          <a:xfrm>
            <a:off x="6884050" y="1931238"/>
            <a:ext cx="0" cy="14144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EB1A432-8A2A-465C-8799-7F4F7B80BADA}"/>
                  </a:ext>
                </a:extLst>
              </p:cNvPr>
              <p:cNvSpPr txBox="1"/>
              <p:nvPr/>
            </p:nvSpPr>
            <p:spPr>
              <a:xfrm>
                <a:off x="6522136" y="3294801"/>
                <a:ext cx="59208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EB1A432-8A2A-465C-8799-7F4F7B80BA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2136" y="3294801"/>
                <a:ext cx="592085" cy="369332"/>
              </a:xfrm>
              <a:prstGeom prst="rect">
                <a:avLst/>
              </a:prstGeom>
              <a:blipFill>
                <a:blip r:embed="rId2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FFC983D-818E-4B95-8788-881820CC6EAB}"/>
              </a:ext>
            </a:extLst>
          </p:cNvPr>
          <p:cNvCxnSpPr>
            <a:cxnSpLocks/>
          </p:cNvCxnSpPr>
          <p:nvPr/>
        </p:nvCxnSpPr>
        <p:spPr>
          <a:xfrm flipH="1">
            <a:off x="7603899" y="2831867"/>
            <a:ext cx="1" cy="2958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5E35D6B8-AB27-4248-A884-8EED74BFACF0}"/>
              </a:ext>
            </a:extLst>
          </p:cNvPr>
          <p:cNvSpPr txBox="1"/>
          <p:nvPr/>
        </p:nvSpPr>
        <p:spPr>
          <a:xfrm>
            <a:off x="7469828" y="313064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21" name="Right Arrow 33">
            <a:extLst>
              <a:ext uri="{FF2B5EF4-FFF2-40B4-BE49-F238E27FC236}">
                <a16:creationId xmlns:a16="http://schemas.microsoft.com/office/drawing/2014/main" id="{A42E32B4-EE2B-4891-A7BC-D3D48F29C25C}"/>
              </a:ext>
            </a:extLst>
          </p:cNvPr>
          <p:cNvSpPr/>
          <p:nvPr/>
        </p:nvSpPr>
        <p:spPr>
          <a:xfrm>
            <a:off x="4394478" y="2037600"/>
            <a:ext cx="1676400" cy="310634"/>
          </a:xfrm>
          <a:prstGeom prst="rightArrow">
            <a:avLst/>
          </a:prstGeom>
          <a:solidFill>
            <a:srgbClr val="FFC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34">
            <a:extLst>
              <a:ext uri="{FF2B5EF4-FFF2-40B4-BE49-F238E27FC236}">
                <a16:creationId xmlns:a16="http://schemas.microsoft.com/office/drawing/2014/main" id="{F2165D96-652A-40A0-B0EE-AD8B18B668A3}"/>
              </a:ext>
            </a:extLst>
          </p:cNvPr>
          <p:cNvSpPr/>
          <p:nvPr/>
        </p:nvSpPr>
        <p:spPr>
          <a:xfrm rot="10800000">
            <a:off x="4394478" y="2626801"/>
            <a:ext cx="1676400" cy="310634"/>
          </a:xfrm>
          <a:prstGeom prst="rightArrow">
            <a:avLst/>
          </a:prstGeom>
          <a:solidFill>
            <a:srgbClr val="CCFF99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232599A-48A8-44F1-B41C-999441D1C56A}"/>
              </a:ext>
            </a:extLst>
          </p:cNvPr>
          <p:cNvSpPr txBox="1"/>
          <p:nvPr/>
        </p:nvSpPr>
        <p:spPr>
          <a:xfrm>
            <a:off x="4432579" y="1656600"/>
            <a:ext cx="1443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upconversion</a:t>
            </a:r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B7B2285-835C-4BCE-B8A0-275E4CBD338D}"/>
              </a:ext>
            </a:extLst>
          </p:cNvPr>
          <p:cNvSpPr txBox="1"/>
          <p:nvPr/>
        </p:nvSpPr>
        <p:spPr>
          <a:xfrm>
            <a:off x="4280179" y="3039868"/>
            <a:ext cx="1729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downconversion</a:t>
            </a:r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A6FA01D-4CDB-4055-84ED-40CA0CD4F7B3}"/>
              </a:ext>
            </a:extLst>
          </p:cNvPr>
          <p:cNvSpPr txBox="1"/>
          <p:nvPr/>
        </p:nvSpPr>
        <p:spPr>
          <a:xfrm>
            <a:off x="2747254" y="1373538"/>
            <a:ext cx="11015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F6FC6"/>
                </a:solidFill>
              </a:rPr>
              <a:t>Analog </a:t>
            </a:r>
            <a:br>
              <a:rPr lang="en-US" dirty="0">
                <a:solidFill>
                  <a:srgbClr val="0F6FC6"/>
                </a:solidFill>
              </a:rPr>
            </a:br>
            <a:r>
              <a:rPr lang="en-US" dirty="0">
                <a:solidFill>
                  <a:srgbClr val="0F6FC6"/>
                </a:solidFill>
              </a:rPr>
              <a:t>Baseband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C1CD2F6-C6B3-40CD-B9AF-EDEA4DD7B2EF}"/>
                  </a:ext>
                </a:extLst>
              </p:cNvPr>
              <p:cNvSpPr txBox="1"/>
              <p:nvPr/>
            </p:nvSpPr>
            <p:spPr>
              <a:xfrm>
                <a:off x="7922892" y="3329567"/>
                <a:ext cx="4301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C1CD2F6-C6B3-40CD-B9AF-EDEA4DD7B2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2892" y="3329567"/>
                <a:ext cx="430181" cy="369332"/>
              </a:xfrm>
              <a:prstGeom prst="rect">
                <a:avLst/>
              </a:prstGeom>
              <a:blipFill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>
            <a:extLst>
              <a:ext uri="{FF2B5EF4-FFF2-40B4-BE49-F238E27FC236}">
                <a16:creationId xmlns:a16="http://schemas.microsoft.com/office/drawing/2014/main" id="{53F9FAD3-A0DB-4B1D-AF9A-25F7FDE6779E}"/>
              </a:ext>
            </a:extLst>
          </p:cNvPr>
          <p:cNvSpPr txBox="1"/>
          <p:nvPr/>
        </p:nvSpPr>
        <p:spPr>
          <a:xfrm>
            <a:off x="6945656" y="1444361"/>
            <a:ext cx="1525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F6FC6"/>
                </a:solidFill>
              </a:rPr>
              <a:t>Real passband</a:t>
            </a:r>
          </a:p>
        </p:txBody>
      </p:sp>
    </p:spTree>
    <p:extLst>
      <p:ext uri="{BB962C8B-B14F-4D97-AF65-F5344CB8AC3E}">
        <p14:creationId xmlns:p14="http://schemas.microsoft.com/office/powerpoint/2010/main" val="133588344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7820B-976E-4CD4-A95A-0FA3FAC32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Signal Bandwidth and Excess Bandwidth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E7351F-0969-447C-832E-06A19AF4380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79" y="1539279"/>
                <a:ext cx="5869433" cy="4329817"/>
              </a:xfrm>
            </p:spPr>
            <p:txBody>
              <a:bodyPr/>
              <a:lstStyle/>
              <a:p>
                <a:r>
                  <a:rPr lang="en-US" dirty="0"/>
                  <a:t>Usually, signal of interest is contained in smaller band</a:t>
                </a:r>
              </a:p>
              <a:p>
                <a:pPr lvl="1"/>
                <a:r>
                  <a:rPr lang="en-US" dirty="0"/>
                  <a:t>Signal bandwidth &lt; occupied bandwidth</a:t>
                </a:r>
              </a:p>
              <a:p>
                <a:r>
                  <a:rPr lang="en-US" dirty="0"/>
                  <a:t>Excess bandwidth = Occupied – Signal bandwidth</a:t>
                </a:r>
              </a:p>
              <a:p>
                <a:pPr lvl="1"/>
                <a:r>
                  <a:rPr lang="en-US" dirty="0"/>
                  <a:t>Allows a transition region </a:t>
                </a:r>
              </a:p>
              <a:p>
                <a:pPr lvl="1"/>
                <a:r>
                  <a:rPr lang="en-US" dirty="0"/>
                  <a:t>Filters cannot roll off infinitely fast</a:t>
                </a:r>
              </a:p>
              <a:p>
                <a:r>
                  <a:rPr lang="en-US" dirty="0"/>
                  <a:t>802.11ad example:</a:t>
                </a:r>
              </a:p>
              <a:p>
                <a:pPr lvl="1"/>
                <a:r>
                  <a:rPr lang="en-US" dirty="0"/>
                  <a:t>Sample rate typically 1.76 </a:t>
                </a:r>
                <a:r>
                  <a:rPr lang="en-US" dirty="0" err="1"/>
                  <a:t>Gsamp</a:t>
                </a:r>
                <a:r>
                  <a:rPr lang="en-US" dirty="0"/>
                  <a:t>/s</a:t>
                </a:r>
              </a:p>
              <a:p>
                <a:r>
                  <a:rPr lang="en-US" dirty="0"/>
                  <a:t>Lower frequencies, excess bandwidth is even smaller</a:t>
                </a:r>
              </a:p>
              <a:p>
                <a:pPr lvl="1"/>
                <a:r>
                  <a:rPr lang="en-US" dirty="0"/>
                  <a:t>Ex.  LTE 20 MHz channel</a:t>
                </a:r>
              </a:p>
              <a:p>
                <a:pPr lvl="1"/>
                <a:r>
                  <a:rPr lang="en-US" dirty="0"/>
                  <a:t>Signal bandwidth = 18 MHz</a:t>
                </a:r>
              </a:p>
              <a:p>
                <a:pPr lvl="1"/>
                <a:r>
                  <a:rPr lang="en-US" dirty="0"/>
                  <a:t>Excess bandwidth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≈10%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E7351F-0969-447C-832E-06A19AF4380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79" y="1539279"/>
                <a:ext cx="5869433" cy="4329817"/>
              </a:xfrm>
              <a:blipFill>
                <a:blip r:embed="rId2"/>
                <a:stretch>
                  <a:fillRect l="-2492" t="-1549" r="-3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53F5DD-60F0-4211-9097-BAE02C01A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50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5817A2-57F7-4704-9340-8ECD7395FE8B}"/>
              </a:ext>
            </a:extLst>
          </p:cNvPr>
          <p:cNvSpPr txBox="1"/>
          <p:nvPr/>
        </p:nvSpPr>
        <p:spPr>
          <a:xfrm>
            <a:off x="7093528" y="1465410"/>
            <a:ext cx="27318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Spectral mask for 802.11ad</a:t>
            </a:r>
          </a:p>
        </p:txBody>
      </p:sp>
      <p:pic>
        <p:nvPicPr>
          <p:cNvPr id="3074" name="Picture 2" descr="Image result for 802.11 pulse shape filter">
            <a:extLst>
              <a:ext uri="{FF2B5EF4-FFF2-40B4-BE49-F238E27FC236}">
                <a16:creationId xmlns:a16="http://schemas.microsoft.com/office/drawing/2014/main" id="{BF984B56-9EB2-4BC8-99AC-8179657CE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2860" y="1881271"/>
            <a:ext cx="4029635" cy="2681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25B9EE4-8B36-4953-AD3F-8ACD892A52A0}"/>
              </a:ext>
            </a:extLst>
          </p:cNvPr>
          <p:cNvCxnSpPr/>
          <p:nvPr/>
        </p:nvCxnSpPr>
        <p:spPr>
          <a:xfrm>
            <a:off x="8238908" y="2564120"/>
            <a:ext cx="0" cy="29199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34FB761-5F5B-4C1C-855E-456EC1532DC3}"/>
              </a:ext>
            </a:extLst>
          </p:cNvPr>
          <p:cNvCxnSpPr/>
          <p:nvPr/>
        </p:nvCxnSpPr>
        <p:spPr>
          <a:xfrm>
            <a:off x="9025550" y="2533338"/>
            <a:ext cx="0" cy="29199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3682FA3-41E5-4C22-BBE3-1DB8EC4E1C70}"/>
              </a:ext>
            </a:extLst>
          </p:cNvPr>
          <p:cNvCxnSpPr>
            <a:cxnSpLocks/>
          </p:cNvCxnSpPr>
          <p:nvPr/>
        </p:nvCxnSpPr>
        <p:spPr>
          <a:xfrm>
            <a:off x="8877207" y="2564121"/>
            <a:ext cx="0" cy="24550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1FF07C1-D060-4F3E-956B-94E03B2F13E4}"/>
              </a:ext>
            </a:extLst>
          </p:cNvPr>
          <p:cNvCxnSpPr>
            <a:cxnSpLocks/>
          </p:cNvCxnSpPr>
          <p:nvPr/>
        </p:nvCxnSpPr>
        <p:spPr>
          <a:xfrm>
            <a:off x="8405659" y="2564120"/>
            <a:ext cx="0" cy="24550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28330FF-3E9E-405A-9206-3851B036B194}"/>
              </a:ext>
            </a:extLst>
          </p:cNvPr>
          <p:cNvCxnSpPr>
            <a:cxnSpLocks/>
          </p:cNvCxnSpPr>
          <p:nvPr/>
        </p:nvCxnSpPr>
        <p:spPr>
          <a:xfrm>
            <a:off x="8405659" y="4812280"/>
            <a:ext cx="47154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A18C2D6-2B88-4599-949A-77E17E05EB3D}"/>
              </a:ext>
            </a:extLst>
          </p:cNvPr>
          <p:cNvCxnSpPr/>
          <p:nvPr/>
        </p:nvCxnSpPr>
        <p:spPr>
          <a:xfrm flipH="1">
            <a:off x="8877207" y="4812280"/>
            <a:ext cx="6672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EEC1E9A0-931C-4FE0-97B7-2192720CA3A6}"/>
              </a:ext>
            </a:extLst>
          </p:cNvPr>
          <p:cNvSpPr txBox="1"/>
          <p:nvPr/>
        </p:nvSpPr>
        <p:spPr>
          <a:xfrm>
            <a:off x="9544467" y="4649855"/>
            <a:ext cx="21916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Signal bandwidth=1.76 GHz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1A6CB7A-36F9-4D8E-8B0E-B8C5FCCB6A9D}"/>
              </a:ext>
            </a:extLst>
          </p:cNvPr>
          <p:cNvSpPr txBox="1"/>
          <p:nvPr/>
        </p:nvSpPr>
        <p:spPr>
          <a:xfrm>
            <a:off x="9558743" y="5145493"/>
            <a:ext cx="24449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Occupied bandwidth=2.16 GHz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AE1E9A0-43D1-4E0E-B11D-5DD713F6C7C0}"/>
              </a:ext>
            </a:extLst>
          </p:cNvPr>
          <p:cNvCxnSpPr>
            <a:cxnSpLocks/>
          </p:cNvCxnSpPr>
          <p:nvPr/>
        </p:nvCxnSpPr>
        <p:spPr>
          <a:xfrm flipH="1">
            <a:off x="9025550" y="5328173"/>
            <a:ext cx="5189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76E2BCE9-B1E5-401F-8BC0-D6E7EC383E31}"/>
              </a:ext>
            </a:extLst>
          </p:cNvPr>
          <p:cNvSpPr txBox="1"/>
          <p:nvPr/>
        </p:nvSpPr>
        <p:spPr>
          <a:xfrm>
            <a:off x="9558743" y="5574534"/>
            <a:ext cx="18846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Excess bandwidth=22%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83E1BCF-C00C-4974-A3CA-D45EDDFBD457}"/>
              </a:ext>
            </a:extLst>
          </p:cNvPr>
          <p:cNvCxnSpPr>
            <a:cxnSpLocks/>
          </p:cNvCxnSpPr>
          <p:nvPr/>
        </p:nvCxnSpPr>
        <p:spPr>
          <a:xfrm flipV="1">
            <a:off x="8238908" y="5328173"/>
            <a:ext cx="786642" cy="556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351376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8CE68A-6F3B-6D8A-C0FB-A7BF61B7F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Class Exercise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147E08-7790-EE59-1745-ADE082971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51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E8D1991-D109-AFB4-710D-6A67AD8B33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1556585"/>
            <a:ext cx="9886950" cy="15430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E6F4CF4-C6F7-AE6E-ED01-4F559E7C54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7981" y="3173528"/>
            <a:ext cx="4229100" cy="318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2941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52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Symbol mapping</a:t>
            </a:r>
          </a:p>
          <a:p>
            <a:r>
              <a:rPr lang="en-US" dirty="0"/>
              <a:t>DAC and pulse shaping</a:t>
            </a:r>
          </a:p>
          <a:p>
            <a:r>
              <a:rPr lang="en-US" dirty="0"/>
              <a:t>Fourier analysis and bandwidth of TX filtering</a:t>
            </a:r>
          </a:p>
          <a:p>
            <a:r>
              <a:rPr lang="en-US" dirty="0"/>
              <a:t>Power spectral density analysis</a:t>
            </a:r>
          </a:p>
          <a:p>
            <a:r>
              <a:rPr lang="en-US" dirty="0" err="1"/>
              <a:t>Sinc</a:t>
            </a:r>
            <a:r>
              <a:rPr lang="en-US" dirty="0"/>
              <a:t> pulse and Ideal low pass filtering </a:t>
            </a:r>
          </a:p>
          <a:p>
            <a:r>
              <a:rPr lang="en-US" dirty="0"/>
              <a:t>Digitally implementing pulse shaping</a:t>
            </a:r>
          </a:p>
          <a:p>
            <a:endParaRPr lang="en-US" dirty="0"/>
          </a:p>
        </p:txBody>
      </p:sp>
      <p:sp>
        <p:nvSpPr>
          <p:cNvPr id="5" name="Right Arrow 4"/>
          <p:cNvSpPr/>
          <p:nvPr/>
        </p:nvSpPr>
        <p:spPr>
          <a:xfrm>
            <a:off x="287956" y="3278280"/>
            <a:ext cx="978408" cy="48463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07816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Goals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Want to design pulse with two goals</a:t>
                </a:r>
              </a:p>
              <a:p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Goal 1.  Bandwidth limits:</a:t>
                </a:r>
              </a:p>
              <a:p>
                <a:pPr lvl="1"/>
                <a:r>
                  <a:rPr lang="en-US" dirty="0"/>
                  <a:t>Most systems (esp. RF) impose bandwidth limits on transmissions.</a:t>
                </a:r>
              </a:p>
              <a:p>
                <a:pPr lvl="1"/>
                <a:r>
                  <a:rPr lang="en-US" dirty="0"/>
                  <a:t>PSD of modulated bits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𝑢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𝑓</m:t>
                        </m:r>
                      </m:e>
                    </m:d>
                    <m:r>
                      <a:rPr lang="en-US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/>
                          </a:rPr>
                          <m:t>𝑇</m:t>
                        </m:r>
                      </m:den>
                    </m:f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𝑓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i="1"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Want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𝑓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i="1"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≈0</m:t>
                    </m:r>
                  </m:oMath>
                </a14:m>
                <a:r>
                  <a:rPr lang="en-US" dirty="0"/>
                  <a:t> for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dirty="0"/>
                  <a:t> 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dirty="0"/>
                  <a:t> is (single-sided) bandwidth limit</a:t>
                </a:r>
              </a:p>
              <a:p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Goal 2:  Recover symbols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Sufficient condition:  Use zero ISI pulse </a:t>
                </a:r>
              </a:p>
              <a:p>
                <a:pPr lvl="1"/>
                <a:r>
                  <a:rPr lang="en-US" dirty="0"/>
                  <a:t>Then recover with correct sampling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Can we find a pulse shape satisfying both goals?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054615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Sinc</a:t>
            </a:r>
            <a:r>
              <a:rPr lang="en-US" dirty="0"/>
              <a:t> Pulse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AutoShape 2" descr="Image result for sinc interpolation"/>
              <p:cNvSpPr>
                <a:spLocks noGrp="1" noChangeAspect="1" noChangeArrowheads="1"/>
              </p:cNvSpPr>
              <p:nvPr>
                <p:ph idx="1"/>
              </p:nvPr>
            </p:nvSpPr>
            <p:spPr bwMode="auto">
              <a:xfrm>
                <a:off x="1097280" y="1539279"/>
                <a:ext cx="5011289" cy="4329817"/>
              </a:xfrm>
              <a:prstGeom prst="rect">
                <a:avLst/>
              </a:prstGeom>
              <a:noFill/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US" dirty="0"/>
                  <a:t>Use </a:t>
                </a:r>
                <a:r>
                  <a:rPr lang="en-US" dirty="0" err="1"/>
                  <a:t>sinc</a:t>
                </a:r>
                <a:r>
                  <a:rPr lang="en-US" dirty="0"/>
                  <a:t> pulse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𝑠𝑖𝑛𝑐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type m:val="li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Satisfies zero ISI condition: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𝑛𝑇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≠0</m:t>
                    </m:r>
                  </m:oMath>
                </a14:m>
                <a:endParaRPr lang="en-US" dirty="0"/>
              </a:p>
              <a:p>
                <a:r>
                  <a:rPr lang="en-US" dirty="0"/>
                  <a:t>Pulse shape frequency response: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𝑇𝑅𝑒𝑐𝑡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for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&gt;</m:t>
                    </m:r>
                    <m:f>
                      <m:fPr>
                        <m:type m:val="li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Two-sided bandwidth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type m:val="li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Conclusion:  </a:t>
                </a:r>
                <a:r>
                  <a:rPr lang="en-US" dirty="0" err="1"/>
                  <a:t>sinc</a:t>
                </a:r>
                <a:r>
                  <a:rPr lang="en-US" dirty="0"/>
                  <a:t> pulse satisfies two goals</a:t>
                </a:r>
              </a:p>
              <a:p>
                <a:pPr lvl="1"/>
                <a:r>
                  <a:rPr lang="en-US" dirty="0"/>
                  <a:t>If BW limit &gt;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AutoShape 2" descr="Image result for sinc interpolation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 bwMode="auto">
              <a:xfrm>
                <a:off x="1097280" y="1539279"/>
                <a:ext cx="5011289" cy="4329817"/>
              </a:xfrm>
              <a:prstGeom prst="rect">
                <a:avLst/>
              </a:prstGeom>
              <a:blipFill>
                <a:blip r:embed="rId2"/>
                <a:stretch>
                  <a:fillRect l="-1095" t="-11549"/>
                </a:stretch>
              </a:blipFill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4" name="Picture 6" descr="Image result for sinc interpolat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6679" y="1100514"/>
            <a:ext cx="5231513" cy="3918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530838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FCABF9-2868-4989-8669-6F9DBC1442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Sinc</a:t>
            </a:r>
            <a:r>
              <a:rPr lang="en-US" dirty="0"/>
              <a:t> Pulse Shaping Illustrated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3D48C2-F61C-4FBF-9F7B-5BB19330C4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539279"/>
            <a:ext cx="4998720" cy="4329817"/>
          </a:xfrm>
        </p:spPr>
        <p:txBody>
          <a:bodyPr/>
          <a:lstStyle/>
          <a:p>
            <a:r>
              <a:rPr lang="en-US" dirty="0"/>
              <a:t>BPSK symbols </a:t>
            </a:r>
          </a:p>
          <a:p>
            <a:r>
              <a:rPr lang="en-US" dirty="0" err="1"/>
              <a:t>Sinc</a:t>
            </a:r>
            <a:r>
              <a:rPr lang="en-US" dirty="0"/>
              <a:t> pulse interpolates  the symbols exactly</a:t>
            </a:r>
          </a:p>
          <a:p>
            <a:r>
              <a:rPr lang="en-US" dirty="0"/>
              <a:t>No out of band emissions</a:t>
            </a:r>
          </a:p>
          <a:p>
            <a:r>
              <a:rPr lang="en-US" dirty="0"/>
              <a:t>But:</a:t>
            </a:r>
          </a:p>
          <a:p>
            <a:pPr lvl="1"/>
            <a:r>
              <a:rPr lang="en-US" dirty="0"/>
              <a:t>Waveform varies rapidly between samples</a:t>
            </a:r>
          </a:p>
          <a:p>
            <a:pPr lvl="1"/>
            <a:r>
              <a:rPr lang="en-US" dirty="0"/>
              <a:t>Synchronization offsets will cause errors</a:t>
            </a:r>
          </a:p>
          <a:p>
            <a:pPr lvl="1"/>
            <a:r>
              <a:rPr lang="en-US" dirty="0"/>
              <a:t>High peak-to-average ratio</a:t>
            </a:r>
          </a:p>
          <a:p>
            <a:pPr lvl="1"/>
            <a:r>
              <a:rPr lang="en-US" dirty="0"/>
              <a:t>Needs an infinite length to implement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DDF4E5-DB64-4F44-8E81-7E49A2D28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B64D59-6204-443B-AD1F-5C21D3608F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7368" y="1564500"/>
            <a:ext cx="4478312" cy="37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48259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189D15-E91C-4D5A-B122-D8063B5BB5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Cosine Filtering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6D2E41-601A-467F-94AD-991DB188FF6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539279"/>
                <a:ext cx="5303520" cy="4329817"/>
              </a:xfrm>
            </p:spPr>
            <p:txBody>
              <a:bodyPr/>
              <a:lstStyle/>
              <a:p>
                <a:r>
                  <a:rPr lang="en-US" dirty="0"/>
                  <a:t>Set of filters parametrized by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∈[0,1]</m:t>
                    </m:r>
                  </m:oMath>
                </a14:m>
                <a:r>
                  <a:rPr lang="en-US" dirty="0"/>
                  <a:t> is called the </a:t>
                </a:r>
                <a:r>
                  <a:rPr lang="en-US" dirty="0" err="1"/>
                  <a:t>rolloff</a:t>
                </a:r>
                <a:endParaRPr lang="en-US" dirty="0"/>
              </a:p>
              <a:p>
                <a:r>
                  <a:rPr lang="en-US" dirty="0"/>
                  <a:t>Excess bandwidth percentage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=0⇒</m:t>
                    </m:r>
                  </m:oMath>
                </a14:m>
                <a:r>
                  <a:rPr lang="en-US" dirty="0"/>
                  <a:t> Ideal </a:t>
                </a:r>
                <a:r>
                  <a:rPr lang="en-US" dirty="0" err="1"/>
                  <a:t>sinc</a:t>
                </a:r>
                <a:r>
                  <a:rPr lang="en-US" dirty="0"/>
                  <a:t> filter</a:t>
                </a:r>
              </a:p>
              <a:p>
                <a:pPr lvl="1"/>
                <a:r>
                  <a:rPr lang="en-US" dirty="0"/>
                  <a:t>No excess bandwidth.  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Creates excess bandwidth</a:t>
                </a:r>
              </a:p>
              <a:p>
                <a:pPr lvl="1"/>
                <a:r>
                  <a:rPr lang="en-US" dirty="0"/>
                  <a:t>But, allows shorter filter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6D2E41-601A-467F-94AD-991DB188FF6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539279"/>
                <a:ext cx="5303520" cy="4329817"/>
              </a:xfrm>
              <a:blipFill>
                <a:blip r:embed="rId2"/>
                <a:stretch>
                  <a:fillRect l="-2759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D9289D-83DC-4AF4-8C8B-DE88444916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56</a:t>
            </a:fld>
            <a:endParaRPr lang="en-US" dirty="0"/>
          </a:p>
        </p:txBody>
      </p:sp>
      <p:pic>
        <p:nvPicPr>
          <p:cNvPr id="2050" name="Picture 2" descr="https://upload.wikimedia.org/wikipedia/commons/thumb/a/a1/Raised-cosine_filter.svg/1920px-Raised-cosine_filter.svg.png">
            <a:extLst>
              <a:ext uri="{FF2B5EF4-FFF2-40B4-BE49-F238E27FC236}">
                <a16:creationId xmlns:a16="http://schemas.microsoft.com/office/drawing/2014/main" id="{0578C4BC-0D5B-480E-9A9E-9F6061812F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6823" y="967872"/>
            <a:ext cx="3918857" cy="2104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upload.wikimedia.org/wikipedia/commons/thumb/8/8b/Raised-cosine-impulse.svg/1920px-Raised-cosine-impulse.svg.png">
            <a:extLst>
              <a:ext uri="{FF2B5EF4-FFF2-40B4-BE49-F238E27FC236}">
                <a16:creationId xmlns:a16="http://schemas.microsoft.com/office/drawing/2014/main" id="{3286B587-3705-43BB-A2B0-79E13A4611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2927" y="3341668"/>
            <a:ext cx="3872753" cy="2079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696698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85B36B-F9FA-43B2-B97A-BA0C124A5C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Cosine Filtering Illustrated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26B3C96-F12F-4253-B3C0-C807A263E02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539279"/>
                <a:ext cx="4998720" cy="4329817"/>
              </a:xfrm>
            </p:spPr>
            <p:txBody>
              <a:bodyPr/>
              <a:lstStyle/>
              <a:p>
                <a:r>
                  <a:rPr lang="en-US" dirty="0"/>
                  <a:t>Plotted to the right:</a:t>
                </a:r>
              </a:p>
              <a:p>
                <a:pPr lvl="1"/>
                <a:r>
                  <a:rPr lang="en-US" dirty="0"/>
                  <a:t>BPSK symbols filtered with raised cosine filters</a:t>
                </a:r>
              </a:p>
              <a:p>
                <a:r>
                  <a:rPr lang="en-US" dirty="0"/>
                  <a:t>Higher values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Symbol transitions are faster</a:t>
                </a:r>
              </a:p>
              <a:p>
                <a:pPr lvl="1"/>
                <a:r>
                  <a:rPr lang="en-US" dirty="0"/>
                  <a:t>More out-of-band emissions</a:t>
                </a:r>
              </a:p>
              <a:p>
                <a:pPr lvl="1"/>
                <a:r>
                  <a:rPr lang="en-US" dirty="0"/>
                  <a:t>But, less peak-to-average</a:t>
                </a:r>
              </a:p>
              <a:p>
                <a:pPr lvl="1"/>
                <a:r>
                  <a:rPr lang="en-US" dirty="0"/>
                  <a:t>Less variations between symbols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26B3C96-F12F-4253-B3C0-C807A263E02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539279"/>
                <a:ext cx="4998720" cy="4329817"/>
              </a:xfrm>
              <a:blipFill>
                <a:blip r:embed="rId2"/>
                <a:stretch>
                  <a:fillRect l="-2927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377865-45AA-41CA-B5D5-196C2240BB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CA1F5F-C721-4CA0-A4A8-769BBC4B78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9833" y="1600615"/>
            <a:ext cx="4128988" cy="4268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61440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58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Symbol mapping</a:t>
            </a:r>
          </a:p>
          <a:p>
            <a:r>
              <a:rPr lang="en-US" dirty="0"/>
              <a:t>DAC and pulse shaping</a:t>
            </a:r>
          </a:p>
          <a:p>
            <a:r>
              <a:rPr lang="en-US" dirty="0"/>
              <a:t>Fourier analysis and bandwidth of TX filtering</a:t>
            </a:r>
          </a:p>
          <a:p>
            <a:r>
              <a:rPr lang="en-US" dirty="0"/>
              <a:t>Power spectral density analysis</a:t>
            </a:r>
          </a:p>
          <a:p>
            <a:r>
              <a:rPr lang="en-US" dirty="0" err="1"/>
              <a:t>Sinc</a:t>
            </a:r>
            <a:r>
              <a:rPr lang="en-US" dirty="0"/>
              <a:t> pulse and Ideal low pass filtering </a:t>
            </a:r>
          </a:p>
          <a:p>
            <a:r>
              <a:rPr lang="en-US" dirty="0"/>
              <a:t>Digitally implementing pulse shaping</a:t>
            </a:r>
          </a:p>
          <a:p>
            <a:endParaRPr lang="en-US" dirty="0"/>
          </a:p>
        </p:txBody>
      </p:sp>
      <p:sp>
        <p:nvSpPr>
          <p:cNvPr id="5" name="Right Arrow 4"/>
          <p:cNvSpPr/>
          <p:nvPr/>
        </p:nvSpPr>
        <p:spPr>
          <a:xfrm>
            <a:off x="250971" y="3749777"/>
            <a:ext cx="978408" cy="48463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2792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with Analog LPF solution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2962369"/>
            <a:ext cx="10058400" cy="2906727"/>
          </a:xfrm>
        </p:spPr>
        <p:txBody>
          <a:bodyPr/>
          <a:lstStyle/>
          <a:p>
            <a:r>
              <a:rPr lang="en-US" dirty="0"/>
              <a:t>Up to now, we have assumed simple two stage linear modulation</a:t>
            </a:r>
          </a:p>
          <a:p>
            <a:pPr lvl="1"/>
            <a:r>
              <a:rPr lang="en-US" dirty="0"/>
              <a:t>DAC followed by LPF</a:t>
            </a:r>
          </a:p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Challenges</a:t>
            </a:r>
            <a:r>
              <a:rPr lang="en-US" dirty="0"/>
              <a:t>:  LPF must be implemented in analog.</a:t>
            </a:r>
          </a:p>
          <a:p>
            <a:pPr lvl="1"/>
            <a:r>
              <a:rPr lang="en-US" dirty="0"/>
              <a:t>Want LPF filter to approximate ideal Rectangular response</a:t>
            </a:r>
          </a:p>
          <a:p>
            <a:pPr lvl="1"/>
            <a:r>
              <a:rPr lang="en-US" dirty="0"/>
              <a:t>Difficult to implement in analog</a:t>
            </a:r>
          </a:p>
          <a:p>
            <a:pPr lvl="1"/>
            <a:r>
              <a:rPr lang="en-US" dirty="0"/>
              <a:t>Analog filters typically have limited roll-off</a:t>
            </a:r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59</a:t>
            </a:fld>
            <a:endParaRPr lang="en-US" dirty="0"/>
          </a:p>
        </p:txBody>
      </p:sp>
      <p:cxnSp>
        <p:nvCxnSpPr>
          <p:cNvPr id="5" name="Straight Arrow Connector 4"/>
          <p:cNvCxnSpPr>
            <a:cxnSpLocks/>
          </p:cNvCxnSpPr>
          <p:nvPr/>
        </p:nvCxnSpPr>
        <p:spPr>
          <a:xfrm>
            <a:off x="2890792" y="1993074"/>
            <a:ext cx="11280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302724" y="1808408"/>
                <a:ext cx="6470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2724" y="1808408"/>
                <a:ext cx="647037" cy="369332"/>
              </a:xfrm>
              <a:prstGeom prst="rect">
                <a:avLst/>
              </a:prstGeom>
              <a:blipFill>
                <a:blip r:embed="rId2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Isosceles Triangle 6"/>
          <p:cNvSpPr/>
          <p:nvPr/>
        </p:nvSpPr>
        <p:spPr>
          <a:xfrm rot="5400000">
            <a:off x="3958261" y="1724238"/>
            <a:ext cx="721419" cy="600324"/>
          </a:xfrm>
          <a:prstGeom prst="triangl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941538" y="2405215"/>
            <a:ext cx="578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DAC</a:t>
            </a:r>
          </a:p>
        </p:txBody>
      </p:sp>
      <p:cxnSp>
        <p:nvCxnSpPr>
          <p:cNvPr id="9" name="Straight Arrow Connector 8"/>
          <p:cNvCxnSpPr>
            <a:cxnSpLocks/>
            <a:stCxn id="7" idx="0"/>
          </p:cNvCxnSpPr>
          <p:nvPr/>
        </p:nvCxnSpPr>
        <p:spPr>
          <a:xfrm flipV="1">
            <a:off x="4619133" y="2014829"/>
            <a:ext cx="1190269" cy="95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5827155" y="1686424"/>
            <a:ext cx="914400" cy="7846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509239" y="2471053"/>
            <a:ext cx="15502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Low-pass filter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7382601" y="1732490"/>
                <a:ext cx="66582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2601" y="1732490"/>
                <a:ext cx="665823" cy="369332"/>
              </a:xfrm>
              <a:prstGeom prst="rect">
                <a:avLst/>
              </a:prstGeom>
              <a:blipFill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/>
          <p:cNvCxnSpPr>
            <a:cxnSpLocks/>
          </p:cNvCxnSpPr>
          <p:nvPr/>
        </p:nvCxnSpPr>
        <p:spPr>
          <a:xfrm>
            <a:off x="6722986" y="2010278"/>
            <a:ext cx="60195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5827155" y="1849390"/>
                <a:ext cx="9766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𝐿𝑃𝐹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7155" y="1849390"/>
                <a:ext cx="976678" cy="369332"/>
              </a:xfrm>
              <a:prstGeom prst="rect">
                <a:avLst/>
              </a:prstGeom>
              <a:blipFill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4656253" y="1659618"/>
                <a:ext cx="10119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𝐷𝐴𝐶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6253" y="1659618"/>
                <a:ext cx="1011944" cy="369332"/>
              </a:xfrm>
              <a:prstGeom prst="rect">
                <a:avLst/>
              </a:prstGeom>
              <a:blipFill>
                <a:blip r:embed="rId5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893940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F4D40D-2870-41F4-857C-054CDEEED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Idea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5571E0D-A04F-4B49-A4D5-ABDC7A889D4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539279"/>
                <a:ext cx="7690731" cy="4329817"/>
              </a:xfrm>
            </p:spPr>
            <p:txBody>
              <a:bodyPr/>
              <a:lstStyle/>
              <a:p>
                <a:r>
                  <a:rPr lang="en-US" dirty="0"/>
                  <a:t>How do we transmit digital information over an analog channel?</a:t>
                </a:r>
              </a:p>
              <a:p>
                <a:r>
                  <a:rPr lang="en-US" dirty="0"/>
                  <a:t>Simple idea:  At the transmitter</a:t>
                </a:r>
              </a:p>
              <a:p>
                <a:pPr lvl="1"/>
                <a:r>
                  <a:rPr lang="en-US" dirty="0"/>
                  <a:t>Take a sequence of bits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∈{0,1}</m:t>
                    </m:r>
                  </m:oMath>
                </a14:m>
                <a:r>
                  <a:rPr lang="en-US" dirty="0"/>
                  <a:t> </a:t>
                </a:r>
                <a:br>
                  <a:rPr lang="en-US" dirty="0"/>
                </a:br>
                <a:r>
                  <a:rPr lang="en-US" dirty="0"/>
                  <a:t>e.g.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010010…</m:t>
                    </m:r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Divide time into intervals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:</a:t>
                </a:r>
              </a:p>
              <a:p>
                <a:pPr marL="201168" lvl="1" indent="0">
                  <a:buNone/>
                </a:pPr>
                <a:r>
                  <a:rPr lang="en-US" b="0" dirty="0"/>
                  <a:t>  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e>
                              <m:r>
                                <m:rPr>
                                  <m:nor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if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e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if</m:t>
                              </m:r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At the receiver:</a:t>
                </a:r>
              </a:p>
              <a:p>
                <a:pPr lvl="1"/>
                <a:r>
                  <a:rPr lang="en-US" dirty="0"/>
                  <a:t>Measure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in interval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𝑘𝑇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Determine if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or 1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5571E0D-A04F-4B49-A4D5-ABDC7A889D4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539279"/>
                <a:ext cx="7690731" cy="4329817"/>
              </a:xfrm>
              <a:blipFill>
                <a:blip r:embed="rId2"/>
                <a:stretch>
                  <a:fillRect l="-1902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3FA700-4D28-4013-8311-FA438F600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6</a:t>
            </a:fld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1622800-7FCD-4FDE-8AD5-8C804010BFCD}"/>
              </a:ext>
            </a:extLst>
          </p:cNvPr>
          <p:cNvCxnSpPr/>
          <p:nvPr/>
        </p:nvCxnSpPr>
        <p:spPr>
          <a:xfrm>
            <a:off x="7589108" y="3853767"/>
            <a:ext cx="34691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6784333-87D3-4D7A-8781-48748A074771}"/>
              </a:ext>
            </a:extLst>
          </p:cNvPr>
          <p:cNvCxnSpPr/>
          <p:nvPr/>
        </p:nvCxnSpPr>
        <p:spPr>
          <a:xfrm>
            <a:off x="8028858" y="3707183"/>
            <a:ext cx="0" cy="2861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4B035D6-ED80-4E49-A77A-649DF3446459}"/>
              </a:ext>
            </a:extLst>
          </p:cNvPr>
          <p:cNvCxnSpPr/>
          <p:nvPr/>
        </p:nvCxnSpPr>
        <p:spPr>
          <a:xfrm>
            <a:off x="8579127" y="3710674"/>
            <a:ext cx="0" cy="2861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8B2748D-2084-434E-ADB0-CCBEB987AD59}"/>
              </a:ext>
            </a:extLst>
          </p:cNvPr>
          <p:cNvCxnSpPr/>
          <p:nvPr/>
        </p:nvCxnSpPr>
        <p:spPr>
          <a:xfrm>
            <a:off x="9129396" y="3714165"/>
            <a:ext cx="0" cy="2861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ED1BDDA-43D2-4026-ADD9-6293165C4601}"/>
              </a:ext>
            </a:extLst>
          </p:cNvPr>
          <p:cNvCxnSpPr/>
          <p:nvPr/>
        </p:nvCxnSpPr>
        <p:spPr>
          <a:xfrm>
            <a:off x="9680828" y="3710674"/>
            <a:ext cx="0" cy="2861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7326E2D-2797-49DB-B7A3-A8F8CC7114D9}"/>
              </a:ext>
            </a:extLst>
          </p:cNvPr>
          <p:cNvCxnSpPr/>
          <p:nvPr/>
        </p:nvCxnSpPr>
        <p:spPr>
          <a:xfrm>
            <a:off x="10231097" y="3714165"/>
            <a:ext cx="0" cy="2861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A1EF887-BB3B-4142-A43C-AFBD63CF8C82}"/>
              </a:ext>
            </a:extLst>
          </p:cNvPr>
          <p:cNvCxnSpPr>
            <a:cxnSpLocks/>
          </p:cNvCxnSpPr>
          <p:nvPr/>
        </p:nvCxnSpPr>
        <p:spPr>
          <a:xfrm>
            <a:off x="7302179" y="3211592"/>
            <a:ext cx="1500218" cy="515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3DE62AA-79E2-47C9-94CB-C60C524CC1A6}"/>
              </a:ext>
            </a:extLst>
          </p:cNvPr>
          <p:cNvCxnSpPr>
            <a:cxnSpLocks/>
          </p:cNvCxnSpPr>
          <p:nvPr/>
        </p:nvCxnSpPr>
        <p:spPr>
          <a:xfrm flipV="1">
            <a:off x="8026874" y="3211592"/>
            <a:ext cx="0" cy="1332045"/>
          </a:xfrm>
          <a:prstGeom prst="line">
            <a:avLst/>
          </a:prstGeom>
          <a:ln w="317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B9AF407-67F9-4AD7-8FFA-2706347247D6}"/>
              </a:ext>
            </a:extLst>
          </p:cNvPr>
          <p:cNvCxnSpPr>
            <a:cxnSpLocks/>
          </p:cNvCxnSpPr>
          <p:nvPr/>
        </p:nvCxnSpPr>
        <p:spPr>
          <a:xfrm flipV="1">
            <a:off x="8579127" y="3211594"/>
            <a:ext cx="0" cy="1332044"/>
          </a:xfrm>
          <a:prstGeom prst="line">
            <a:avLst/>
          </a:prstGeom>
          <a:ln w="317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1E2E3148-73E3-47A6-9B28-C4F92B8AEAD0}"/>
              </a:ext>
            </a:extLst>
          </p:cNvPr>
          <p:cNvCxnSpPr>
            <a:cxnSpLocks/>
          </p:cNvCxnSpPr>
          <p:nvPr/>
        </p:nvCxnSpPr>
        <p:spPr>
          <a:xfrm flipH="1">
            <a:off x="8579126" y="4543638"/>
            <a:ext cx="1101702" cy="0"/>
          </a:xfrm>
          <a:prstGeom prst="line">
            <a:avLst/>
          </a:prstGeom>
          <a:ln w="317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B725E59-990D-4B8D-A4AD-45B767887E5F}"/>
              </a:ext>
            </a:extLst>
          </p:cNvPr>
          <p:cNvCxnSpPr>
            <a:cxnSpLocks/>
          </p:cNvCxnSpPr>
          <p:nvPr/>
        </p:nvCxnSpPr>
        <p:spPr>
          <a:xfrm flipV="1">
            <a:off x="9680828" y="3211592"/>
            <a:ext cx="0" cy="1332044"/>
          </a:xfrm>
          <a:prstGeom prst="line">
            <a:avLst/>
          </a:prstGeom>
          <a:ln w="317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6799209E-E691-4007-A09A-43CFE27A46B9}"/>
              </a:ext>
            </a:extLst>
          </p:cNvPr>
          <p:cNvCxnSpPr>
            <a:cxnSpLocks/>
          </p:cNvCxnSpPr>
          <p:nvPr/>
        </p:nvCxnSpPr>
        <p:spPr>
          <a:xfrm flipV="1">
            <a:off x="10247349" y="3211592"/>
            <a:ext cx="0" cy="1332044"/>
          </a:xfrm>
          <a:prstGeom prst="line">
            <a:avLst/>
          </a:prstGeom>
          <a:ln w="317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7A84D82-0AE4-4F4E-B672-91EFB7202F9E}"/>
              </a:ext>
            </a:extLst>
          </p:cNvPr>
          <p:cNvCxnSpPr>
            <a:cxnSpLocks/>
          </p:cNvCxnSpPr>
          <p:nvPr/>
        </p:nvCxnSpPr>
        <p:spPr>
          <a:xfrm flipH="1">
            <a:off x="9680828" y="3211592"/>
            <a:ext cx="566521" cy="0"/>
          </a:xfrm>
          <a:prstGeom prst="line">
            <a:avLst/>
          </a:prstGeom>
          <a:ln w="317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778FF9F7-4BDF-46A3-B6E1-736168BCB71A}"/>
              </a:ext>
            </a:extLst>
          </p:cNvPr>
          <p:cNvCxnSpPr>
            <a:cxnSpLocks/>
          </p:cNvCxnSpPr>
          <p:nvPr/>
        </p:nvCxnSpPr>
        <p:spPr>
          <a:xfrm flipH="1">
            <a:off x="8028858" y="3211592"/>
            <a:ext cx="540486" cy="0"/>
          </a:xfrm>
          <a:prstGeom prst="line">
            <a:avLst/>
          </a:prstGeom>
          <a:ln w="317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ABB6324-E35C-44E8-A930-471C478D277B}"/>
              </a:ext>
            </a:extLst>
          </p:cNvPr>
          <p:cNvCxnSpPr>
            <a:cxnSpLocks/>
          </p:cNvCxnSpPr>
          <p:nvPr/>
        </p:nvCxnSpPr>
        <p:spPr>
          <a:xfrm flipH="1">
            <a:off x="10252512" y="4543636"/>
            <a:ext cx="540486" cy="0"/>
          </a:xfrm>
          <a:prstGeom prst="line">
            <a:avLst/>
          </a:prstGeom>
          <a:ln w="317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0C207648-AD22-4F1B-A747-0DD9169682ED}"/>
              </a:ext>
            </a:extLst>
          </p:cNvPr>
          <p:cNvCxnSpPr>
            <a:cxnSpLocks/>
          </p:cNvCxnSpPr>
          <p:nvPr/>
        </p:nvCxnSpPr>
        <p:spPr>
          <a:xfrm flipH="1">
            <a:off x="7486388" y="4543636"/>
            <a:ext cx="540486" cy="0"/>
          </a:xfrm>
          <a:prstGeom prst="line">
            <a:avLst/>
          </a:prstGeom>
          <a:ln w="317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E0E7681A-B11D-482D-B353-7F3D3930458D}"/>
              </a:ext>
            </a:extLst>
          </p:cNvPr>
          <p:cNvCxnSpPr>
            <a:cxnSpLocks/>
          </p:cNvCxnSpPr>
          <p:nvPr/>
        </p:nvCxnSpPr>
        <p:spPr>
          <a:xfrm>
            <a:off x="7302179" y="4536656"/>
            <a:ext cx="1500218" cy="515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1B06B334-3D8F-4991-BCF2-A9782E7BD85C}"/>
                  </a:ext>
                </a:extLst>
              </p:cNvPr>
              <p:cNvSpPr txBox="1"/>
              <p:nvPr/>
            </p:nvSpPr>
            <p:spPr>
              <a:xfrm>
                <a:off x="6882967" y="3026926"/>
                <a:ext cx="38568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1B06B334-3D8F-4991-BCF2-A9782E7BD8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2967" y="3026926"/>
                <a:ext cx="385683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BA80F59C-5D98-49F7-BA33-F295DA9402FA}"/>
                  </a:ext>
                </a:extLst>
              </p:cNvPr>
              <p:cNvSpPr txBox="1"/>
              <p:nvPr/>
            </p:nvSpPr>
            <p:spPr>
              <a:xfrm>
                <a:off x="6730495" y="4351990"/>
                <a:ext cx="55880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BA80F59C-5D98-49F7-BA33-F295DA9402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0495" y="4351990"/>
                <a:ext cx="558807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3E1DD14B-738C-4DD0-8BBA-7D62FE30D230}"/>
                  </a:ext>
                </a:extLst>
              </p:cNvPr>
              <p:cNvSpPr txBox="1"/>
              <p:nvPr/>
            </p:nvSpPr>
            <p:spPr>
              <a:xfrm>
                <a:off x="9799593" y="4912554"/>
                <a:ext cx="380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3E1DD14B-738C-4DD0-8BBA-7D62FE30D2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99593" y="4912554"/>
                <a:ext cx="380489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B195F3A8-C34F-4502-8962-33BE89CED7EE}"/>
              </a:ext>
            </a:extLst>
          </p:cNvPr>
          <p:cNvCxnSpPr>
            <a:cxnSpLocks/>
          </p:cNvCxnSpPr>
          <p:nvPr/>
        </p:nvCxnSpPr>
        <p:spPr>
          <a:xfrm flipH="1">
            <a:off x="10230149" y="4026778"/>
            <a:ext cx="9746" cy="98888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6EFC7ABC-683D-44E3-962B-A48B972E3971}"/>
              </a:ext>
            </a:extLst>
          </p:cNvPr>
          <p:cNvCxnSpPr>
            <a:cxnSpLocks/>
          </p:cNvCxnSpPr>
          <p:nvPr/>
        </p:nvCxnSpPr>
        <p:spPr>
          <a:xfrm flipH="1">
            <a:off x="9671083" y="4049196"/>
            <a:ext cx="9746" cy="98888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B579D3E0-9E56-43E9-A24D-956232DD9A81}"/>
              </a:ext>
            </a:extLst>
          </p:cNvPr>
          <p:cNvCxnSpPr>
            <a:cxnSpLocks/>
          </p:cNvCxnSpPr>
          <p:nvPr/>
        </p:nvCxnSpPr>
        <p:spPr>
          <a:xfrm>
            <a:off x="9671083" y="4785138"/>
            <a:ext cx="57626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18EF80D9-BC40-4B00-900A-97B730BE56EF}"/>
                  </a:ext>
                </a:extLst>
              </p:cNvPr>
              <p:cNvSpPr txBox="1"/>
              <p:nvPr/>
            </p:nvSpPr>
            <p:spPr>
              <a:xfrm>
                <a:off x="8108856" y="2369022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18EF80D9-BC40-4B00-900A-97B730BE56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8856" y="2369022"/>
                <a:ext cx="365805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7A4C7251-F4B2-4826-888A-C61112765E86}"/>
                  </a:ext>
                </a:extLst>
              </p:cNvPr>
              <p:cNvSpPr txBox="1"/>
              <p:nvPr/>
            </p:nvSpPr>
            <p:spPr>
              <a:xfrm>
                <a:off x="7527137" y="2366969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7A4C7251-F4B2-4826-888A-C61112765E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7137" y="2366969"/>
                <a:ext cx="365805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TextBox 64">
            <a:extLst>
              <a:ext uri="{FF2B5EF4-FFF2-40B4-BE49-F238E27FC236}">
                <a16:creationId xmlns:a16="http://schemas.microsoft.com/office/drawing/2014/main" id="{03D8BB3A-BDFE-4966-90E1-574308552F61}"/>
              </a:ext>
            </a:extLst>
          </p:cNvPr>
          <p:cNvSpPr txBox="1"/>
          <p:nvPr/>
        </p:nvSpPr>
        <p:spPr>
          <a:xfrm>
            <a:off x="6767739" y="2366969"/>
            <a:ext cx="529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Bits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F82E6A3E-9FCB-4FFD-B94D-7CD1EEF6056A}"/>
                  </a:ext>
                </a:extLst>
              </p:cNvPr>
              <p:cNvSpPr txBox="1"/>
              <p:nvPr/>
            </p:nvSpPr>
            <p:spPr>
              <a:xfrm>
                <a:off x="8690234" y="2363230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F82E6A3E-9FCB-4FFD-B94D-7CD1EEF605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0234" y="2363230"/>
                <a:ext cx="365805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99027232-4C48-4D9C-BAB3-9D83D1DB9508}"/>
                  </a:ext>
                </a:extLst>
              </p:cNvPr>
              <p:cNvSpPr txBox="1"/>
              <p:nvPr/>
            </p:nvSpPr>
            <p:spPr>
              <a:xfrm>
                <a:off x="9271612" y="2369022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99027232-4C48-4D9C-BAB3-9D83D1DB95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1612" y="2369022"/>
                <a:ext cx="365805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24358407-E687-494F-82B4-67CC1C93E717}"/>
                  </a:ext>
                </a:extLst>
              </p:cNvPr>
              <p:cNvSpPr txBox="1"/>
              <p:nvPr/>
            </p:nvSpPr>
            <p:spPr>
              <a:xfrm>
                <a:off x="9776313" y="2359200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24358407-E687-494F-82B4-67CC1C93E7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76313" y="2359200"/>
                <a:ext cx="365805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DB69C0C0-AE59-4DE6-97BF-0DBF7BF3122A}"/>
                  </a:ext>
                </a:extLst>
              </p:cNvPr>
              <p:cNvSpPr txBox="1"/>
              <p:nvPr/>
            </p:nvSpPr>
            <p:spPr>
              <a:xfrm>
                <a:off x="10378482" y="2359200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DB69C0C0-AE59-4DE6-97BF-0DBF7BF312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78482" y="2359200"/>
                <a:ext cx="365805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5641222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Practical Pulse Shaping Block Diagram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60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1257650" y="4700478"/>
            <a:ext cx="7772400" cy="1105019"/>
          </a:xfrm>
        </p:spPr>
        <p:txBody>
          <a:bodyPr/>
          <a:lstStyle/>
          <a:p>
            <a:r>
              <a:rPr lang="en-US" dirty="0"/>
              <a:t>Practical pulse shaping:</a:t>
            </a:r>
          </a:p>
          <a:p>
            <a:pPr lvl="1"/>
            <a:r>
              <a:rPr lang="en-US" dirty="0"/>
              <a:t>Combination of analog and digital filtering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4153949" y="2698324"/>
            <a:ext cx="914400" cy="63976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2782349" y="2752651"/>
            <a:ext cx="457200" cy="5334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3010949" y="2851075"/>
            <a:ext cx="0" cy="304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2172749" y="2983387"/>
            <a:ext cx="609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1726767" y="2030880"/>
                <a:ext cx="1322283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Complex </a:t>
                </a:r>
                <a:br>
                  <a:rPr lang="en-US" sz="1400" dirty="0"/>
                </a:br>
                <a:r>
                  <a:rPr lang="en-US" sz="1400" dirty="0"/>
                  <a:t>symbols </a:t>
                </a:r>
                <a:br>
                  <a:rPr lang="en-US" sz="1400" dirty="0"/>
                </a:b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1400" dirty="0"/>
                  <a:t> rate =</a:t>
                </a:r>
                <a14:m>
                  <m:oMath xmlns:m="http://schemas.openxmlformats.org/officeDocument/2006/math">
                    <m:r>
                      <a:rPr lang="en-US" sz="140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sz="1400" dirty="0"/>
              </a:p>
              <a:p>
                <a:endParaRPr lang="en-US" sz="1400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6767" y="2030880"/>
                <a:ext cx="1322283" cy="954107"/>
              </a:xfrm>
              <a:prstGeom prst="rect">
                <a:avLst/>
              </a:prstGeom>
              <a:blipFill>
                <a:blip r:embed="rId2"/>
                <a:stretch>
                  <a:fillRect l="-1382" t="-12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/>
          <p:cNvCxnSpPr>
            <a:stCxn id="6" idx="6"/>
            <a:endCxn id="5" idx="1"/>
          </p:cNvCxnSpPr>
          <p:nvPr/>
        </p:nvCxnSpPr>
        <p:spPr>
          <a:xfrm flipV="1">
            <a:off x="3239549" y="3018205"/>
            <a:ext cx="914400" cy="11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4001549" y="3454217"/>
                <a:ext cx="1524000" cy="9716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𝑑𝑖𝑔</m:t>
                        </m:r>
                      </m:sub>
                    </m:sSub>
                    <m:d>
                      <m:d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1400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</m:d>
                  </m:oMath>
                </a14:m>
                <a:r>
                  <a:rPr lang="en-US" sz="1400" dirty="0"/>
                  <a:t> </a:t>
                </a:r>
                <a:br>
                  <a:rPr lang="en-US" sz="1400" dirty="0"/>
                </a:br>
                <a:r>
                  <a:rPr lang="en-US" sz="1400" dirty="0"/>
                  <a:t>Digital LPF, cutoff 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𝑀</m:t>
                        </m:r>
                      </m:den>
                    </m:f>
                  </m:oMath>
                </a14:m>
                <a:endParaRPr lang="en-US" sz="1400" dirty="0"/>
              </a:p>
              <a:p>
                <a:endParaRPr lang="en-US" sz="1400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1549" y="3454217"/>
                <a:ext cx="1524000" cy="971613"/>
              </a:xfrm>
              <a:prstGeom prst="rect">
                <a:avLst/>
              </a:prstGeom>
              <a:blipFill>
                <a:blip r:embed="rId3"/>
                <a:stretch>
                  <a:fillRect l="-6800" b="-264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3212665" y="2015807"/>
                <a:ext cx="1017484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  <m:r>
                      <a:rPr lang="en-US" sz="14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1400" dirty="0"/>
                  <a:t> </a:t>
                </a:r>
                <a:br>
                  <a:rPr lang="en-US" sz="1400" dirty="0"/>
                </a:br>
                <a:r>
                  <a:rPr lang="en-US" sz="1400" dirty="0"/>
                  <a:t>rate</a:t>
                </a:r>
                <a:br>
                  <a:rPr lang="en-US" sz="1400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𝑀</m:t>
                    </m:r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400" dirty="0"/>
                  <a:t> </a:t>
                </a:r>
              </a:p>
              <a:p>
                <a:endParaRPr lang="en-US" sz="1400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2665" y="2015807"/>
                <a:ext cx="1017484" cy="954107"/>
              </a:xfrm>
              <a:prstGeom prst="rect">
                <a:avLst/>
              </a:prstGeom>
              <a:blipFill>
                <a:blip r:embed="rId4"/>
                <a:stretch>
                  <a:fillRect l="-17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2374467" y="3445113"/>
                <a:ext cx="1322283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Upsample by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1400" dirty="0"/>
                  <a:t> with zero insertion</a:t>
                </a:r>
              </a:p>
              <a:p>
                <a:endParaRPr lang="en-US" sz="1400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4467" y="3445113"/>
                <a:ext cx="1322283" cy="954107"/>
              </a:xfrm>
              <a:prstGeom prst="rect">
                <a:avLst/>
              </a:prstGeom>
              <a:blipFill>
                <a:blip r:embed="rId5"/>
                <a:stretch>
                  <a:fillRect l="-1389" t="-12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/>
          <p:cNvCxnSpPr>
            <a:stCxn id="5" idx="3"/>
            <a:endCxn id="29" idx="1"/>
          </p:cNvCxnSpPr>
          <p:nvPr/>
        </p:nvCxnSpPr>
        <p:spPr>
          <a:xfrm flipV="1">
            <a:off x="5068349" y="3013647"/>
            <a:ext cx="506516" cy="45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5574865" y="2693766"/>
            <a:ext cx="914400" cy="63976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5574866" y="3454217"/>
                <a:ext cx="914400" cy="7337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𝑑𝑎𝑐</m:t>
                        </m:r>
                      </m:sub>
                    </m:sSub>
                    <m:d>
                      <m:d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sz="1400" dirty="0"/>
                  <a:t> </a:t>
                </a:r>
                <a:br>
                  <a:rPr lang="en-US" sz="1400" dirty="0"/>
                </a:br>
                <a:r>
                  <a:rPr lang="en-US" sz="1400" dirty="0"/>
                  <a:t>DAC </a:t>
                </a:r>
                <a:br>
                  <a:rPr lang="en-US" sz="1400" dirty="0"/>
                </a:br>
                <a:endParaRPr lang="en-US" sz="1400" dirty="0"/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4866" y="3454217"/>
                <a:ext cx="914400" cy="733791"/>
              </a:xfrm>
              <a:prstGeom prst="rect">
                <a:avLst/>
              </a:prstGeom>
              <a:blipFill>
                <a:blip r:embed="rId6"/>
                <a:stretch>
                  <a:fillRect l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Arrow Connector 33"/>
          <p:cNvCxnSpPr>
            <a:stCxn id="29" idx="3"/>
            <a:endCxn id="35" idx="1"/>
          </p:cNvCxnSpPr>
          <p:nvPr/>
        </p:nvCxnSpPr>
        <p:spPr>
          <a:xfrm>
            <a:off x="6489265" y="3013647"/>
            <a:ext cx="492368" cy="45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6981633" y="2698324"/>
            <a:ext cx="914400" cy="63976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Arrow Connector 35"/>
          <p:cNvCxnSpPr/>
          <p:nvPr/>
        </p:nvCxnSpPr>
        <p:spPr>
          <a:xfrm flipV="1">
            <a:off x="7913311" y="3017072"/>
            <a:ext cx="506516" cy="45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/>
              <p:cNvSpPr txBox="1"/>
              <p:nvPr/>
            </p:nvSpPr>
            <p:spPr>
              <a:xfrm>
                <a:off x="6997499" y="3426508"/>
                <a:ext cx="1524000" cy="9716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𝑎𝑛𝑎</m:t>
                        </m:r>
                      </m:sub>
                    </m:sSub>
                    <m:d>
                      <m:d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</m:oMath>
                </a14:m>
                <a:r>
                  <a:rPr lang="en-US" sz="1400" dirty="0"/>
                  <a:t> </a:t>
                </a:r>
                <a:br>
                  <a:rPr lang="en-US" sz="1400" dirty="0"/>
                </a:br>
                <a:r>
                  <a:rPr lang="en-US" sz="1400" dirty="0"/>
                  <a:t>Analog LPF, </a:t>
                </a:r>
                <a:br>
                  <a:rPr lang="en-US" sz="1400" dirty="0"/>
                </a:br>
                <a:r>
                  <a:rPr lang="en-US" sz="1400" dirty="0"/>
                  <a:t>cutoff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sz="1400" dirty="0"/>
              </a:p>
              <a:p>
                <a:endParaRPr lang="en-US" sz="1400" dirty="0"/>
              </a:p>
            </p:txBody>
          </p:sp>
        </mc:Choice>
        <mc:Fallback xmlns="">
          <p:sp>
            <p:nvSpPr>
              <p:cNvPr id="41" name="TextBox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7499" y="3426508"/>
                <a:ext cx="1524000" cy="971613"/>
              </a:xfrm>
              <a:prstGeom prst="rect">
                <a:avLst/>
              </a:prstGeom>
              <a:blipFill>
                <a:blip r:embed="rId7"/>
                <a:stretch>
                  <a:fillRect l="-12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8388401" y="2634143"/>
                <a:ext cx="1524000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400" dirty="0"/>
                  <a:t> </a:t>
                </a:r>
                <a:br>
                  <a:rPr lang="en-US" sz="1400" dirty="0"/>
                </a:br>
                <a:r>
                  <a:rPr lang="en-US" sz="1400" dirty="0"/>
                  <a:t>Complex baseband</a:t>
                </a:r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8401" y="2634143"/>
                <a:ext cx="1524000" cy="738664"/>
              </a:xfrm>
              <a:prstGeom prst="rect">
                <a:avLst/>
              </a:prstGeom>
              <a:blipFill>
                <a:blip r:embed="rId8"/>
                <a:stretch>
                  <a:fillRect l="-1200" b="-82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5744919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Practical Pulse Shaping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61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en-US" dirty="0"/>
                  <a:t>Start with symbols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 err="1"/>
                  <a:t>Upsample</a:t>
                </a:r>
                <a:r>
                  <a:rPr lang="en-US" dirty="0"/>
                  <a:t> by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with zero insertion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𝑀𝑛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Digitally filter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𝑑𝑖𝑔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Pulse shape with DAC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𝑑𝑎𝑐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Analog filter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𝑎𝑛𝑎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784" t="-10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7369164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Frequency Domain Analysis 1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62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0" dirty="0"/>
                  <a:t> = DTFT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 at symbol rate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Step 1: </a:t>
                </a:r>
                <a:r>
                  <a:rPr lang="en-US" dirty="0" err="1"/>
                  <a:t>Upsample</a:t>
                </a:r>
                <a:r>
                  <a:rPr lang="en-US" dirty="0"/>
                  <a:t> with zero insertion: </a:t>
                </a:r>
                <a:br>
                  <a:rPr lang="en-US" dirty="0"/>
                </a:b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𝑀𝑛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𝐾𝑛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 err="1"/>
                  <a:t>Upsampled</a:t>
                </a:r>
                <a:r>
                  <a:rPr lang="en-US" dirty="0"/>
                  <a:t> signal has symbol rate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Step 2: Digital filter with DTFT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𝑑𝑖𝑔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</m:d>
                  </m:oMath>
                </a14:m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𝑑𝑖𝑔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𝑑𝑖𝑔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</m:d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Design filter to have cutoff at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type m:val="li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den>
                    </m:f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Theoretically, can use infinite </a:t>
                </a:r>
                <a:r>
                  <a:rPr lang="en-US" dirty="0" err="1"/>
                  <a:t>sinc</a:t>
                </a:r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But, in practice use long FIR filter</a:t>
                </a:r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784" t="-1067" b="-1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4279442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Frequency Domain Interpretation 2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63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en-US" dirty="0"/>
                  <a:t>Step 3:  DAC and analog filtering</a:t>
                </a:r>
              </a:p>
              <a:p>
                <a:pPr lvl="1"/>
                <a:r>
                  <a:rPr lang="en-US" dirty="0"/>
                  <a:t>Create an impulse train</a:t>
                </a:r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𝛿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/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  <m:f>
                          <m:fPr>
                            <m:type m:val="li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en-US" i="1">
                        <a:latin typeface="Cambria Math" panose="02040503050406030204" pitchFamily="18" charset="0"/>
                      </a:rPr>
                      <m:t>⇒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𝛿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𝑓𝑇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den>
                        </m:f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Repeated images once every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/>
              </a:p>
              <a:p>
                <a:pPr lvl="1"/>
                <a:r>
                  <a:rPr lang="en-US" dirty="0"/>
                  <a:t>Then, 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𝑑𝑎𝑐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𝑎𝑛𝑎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Cut-off frequency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𝑎𝑛𝑎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Removes images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,2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</m:t>
                    </m:r>
                  </m:oMath>
                </a14:m>
                <a:br>
                  <a:rPr lang="en-US" dirty="0"/>
                </a:br>
                <a:endParaRPr lang="en-US" b="0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8860504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5"/>
            <a:ext cx="10058400" cy="1040211"/>
          </a:xfrm>
        </p:spPr>
        <p:txBody>
          <a:bodyPr/>
          <a:lstStyle/>
          <a:p>
            <a:r>
              <a:rPr lang="en-US" dirty="0"/>
              <a:t>Images 1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64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1162788" y="1534543"/>
                <a:ext cx="1905000" cy="457200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Complex symbols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 err="1"/>
                  <a:t>Upsampling</a:t>
                </a:r>
                <a:r>
                  <a:rPr lang="en-US" dirty="0"/>
                  <a:t> w/ zero insertion</a:t>
                </a:r>
                <a:br>
                  <a:rPr lang="en-US" dirty="0"/>
                </a:br>
                <a:r>
                  <a:rPr lang="en-US" dirty="0"/>
                  <a:t>(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dirty="0"/>
                  <a:t> shown)</a:t>
                </a:r>
              </a:p>
              <a:p>
                <a:endParaRPr lang="en-US" dirty="0"/>
              </a:p>
              <a:p>
                <a:r>
                  <a:rPr lang="en-US" dirty="0"/>
                  <a:t>Digital filtering</a:t>
                </a:r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1162788" y="1534543"/>
                <a:ext cx="1905000" cy="4572000"/>
              </a:xfrm>
              <a:blipFill>
                <a:blip r:embed="rId2"/>
                <a:stretch>
                  <a:fillRect l="-7692" t="-1467" r="-48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2" name="Group 41"/>
          <p:cNvGrpSpPr/>
          <p:nvPr/>
        </p:nvGrpSpPr>
        <p:grpSpPr>
          <a:xfrm>
            <a:off x="3891974" y="1388188"/>
            <a:ext cx="2362200" cy="1599611"/>
            <a:chOff x="3886200" y="1342879"/>
            <a:chExt cx="2362200" cy="1599611"/>
          </a:xfrm>
        </p:grpSpPr>
        <p:cxnSp>
          <p:nvCxnSpPr>
            <p:cNvPr id="6" name="Straight Connector 5"/>
            <p:cNvCxnSpPr/>
            <p:nvPr/>
          </p:nvCxnSpPr>
          <p:spPr>
            <a:xfrm>
              <a:off x="3886200" y="2286000"/>
              <a:ext cx="23622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Arc 6"/>
            <p:cNvSpPr/>
            <p:nvPr/>
          </p:nvSpPr>
          <p:spPr>
            <a:xfrm>
              <a:off x="4191000" y="1635368"/>
              <a:ext cx="838200" cy="1295400"/>
            </a:xfrm>
            <a:prstGeom prst="arc">
              <a:avLst>
                <a:gd name="adj1" fmla="val 10914360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4610100" y="2209800"/>
              <a:ext cx="0" cy="2286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5105400" y="2203938"/>
              <a:ext cx="0" cy="2286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Arc 14"/>
            <p:cNvSpPr/>
            <p:nvPr/>
          </p:nvSpPr>
          <p:spPr>
            <a:xfrm>
              <a:off x="5181599" y="1647090"/>
              <a:ext cx="838200" cy="1295400"/>
            </a:xfrm>
            <a:prstGeom prst="arc">
              <a:avLst>
                <a:gd name="adj1" fmla="val 10914360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Connector 15"/>
            <p:cNvCxnSpPr/>
            <p:nvPr/>
          </p:nvCxnSpPr>
          <p:spPr>
            <a:xfrm>
              <a:off x="5600699" y="2221522"/>
              <a:ext cx="0" cy="2286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6095999" y="2215660"/>
              <a:ext cx="0" cy="2286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4460632" y="2362200"/>
              <a:ext cx="2286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0</a:t>
              </a:r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/>
                <p:cNvSpPr txBox="1"/>
                <p:nvPr/>
              </p:nvSpPr>
              <p:spPr>
                <a:xfrm>
                  <a:off x="5410200" y="2378294"/>
                  <a:ext cx="45720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1400" i="1" dirty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400" i="1" dirty="0">
                          <a:latin typeface="Cambria Math" panose="02040503050406030204" pitchFamily="18" charset="0"/>
                        </a:rPr>
                        <m:t>𝜋</m:t>
                      </m:r>
                    </m:oMath>
                  </a14:m>
                  <a:r>
                    <a:rPr lang="en-US" sz="1400" dirty="0"/>
                    <a:t> </a:t>
                  </a:r>
                  <a:endParaRPr lang="en-US" dirty="0"/>
                </a:p>
              </p:txBody>
            </p:sp>
          </mc:Choice>
          <mc:Fallback xmlns="">
            <p:sp>
              <p:nvSpPr>
                <p:cNvPr id="19" name="TextBox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10200" y="2378294"/>
                  <a:ext cx="457200" cy="307777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/>
                <p:cNvSpPr txBox="1"/>
                <p:nvPr/>
              </p:nvSpPr>
              <p:spPr>
                <a:xfrm>
                  <a:off x="4970584" y="2329960"/>
                  <a:ext cx="45720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1400" i="1" dirty="0">
                          <a:latin typeface="Cambria Math" panose="02040503050406030204" pitchFamily="18" charset="0"/>
                        </a:rPr>
                        <m:t>𝜋</m:t>
                      </m:r>
                    </m:oMath>
                  </a14:m>
                  <a:r>
                    <a:rPr lang="en-US" sz="1400" dirty="0"/>
                    <a:t> </a:t>
                  </a:r>
                  <a:endParaRPr lang="en-US" dirty="0"/>
                </a:p>
              </p:txBody>
            </p:sp>
          </mc:Choice>
          <mc:Fallback xmlns="">
            <p:sp>
              <p:nvSpPr>
                <p:cNvPr id="20" name="TextBox 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70584" y="2329960"/>
                  <a:ext cx="457200" cy="30777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2" name="Straight Connector 21"/>
            <p:cNvCxnSpPr/>
            <p:nvPr/>
          </p:nvCxnSpPr>
          <p:spPr>
            <a:xfrm flipH="1">
              <a:off x="4346332" y="1632440"/>
              <a:ext cx="50995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/>
                <p:cNvSpPr txBox="1"/>
                <p:nvPr/>
              </p:nvSpPr>
              <p:spPr>
                <a:xfrm>
                  <a:off x="4453303" y="1342879"/>
                  <a:ext cx="29601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1400" i="1" dirty="0">
                          <a:latin typeface="Cambria Math" panose="02040503050406030204" pitchFamily="18" charset="0"/>
                        </a:rPr>
                        <m:t>𝐶</m:t>
                      </m:r>
                    </m:oMath>
                  </a14:m>
                  <a:r>
                    <a:rPr lang="en-US" sz="1400" dirty="0"/>
                    <a:t> </a:t>
                  </a:r>
                  <a:endParaRPr lang="en-US" dirty="0"/>
                </a:p>
              </p:txBody>
            </p:sp>
          </mc:Choice>
          <mc:Fallback xmlns="">
            <p:sp>
              <p:nvSpPr>
                <p:cNvPr id="26" name="TextBox 2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53303" y="1342879"/>
                  <a:ext cx="296010" cy="30777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3620877" y="1510841"/>
                <a:ext cx="6858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i="1" dirty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14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1400" dirty="0"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 sz="14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400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0877" y="1510841"/>
                <a:ext cx="685800" cy="307777"/>
              </a:xfrm>
              <a:prstGeom prst="rect">
                <a:avLst/>
              </a:prstGeom>
              <a:blipFill>
                <a:blip r:embed="rId6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Straight Connector 43"/>
          <p:cNvCxnSpPr/>
          <p:nvPr/>
        </p:nvCxnSpPr>
        <p:spPr>
          <a:xfrm>
            <a:off x="4063427" y="3630341"/>
            <a:ext cx="468043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Arc 44"/>
          <p:cNvSpPr/>
          <p:nvPr/>
        </p:nvSpPr>
        <p:spPr>
          <a:xfrm>
            <a:off x="4205568" y="3007774"/>
            <a:ext cx="838200" cy="1295400"/>
          </a:xfrm>
          <a:prstGeom prst="arc">
            <a:avLst>
              <a:gd name="adj1" fmla="val 10914360"/>
              <a:gd name="adj2" fmla="val 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Connector 45"/>
          <p:cNvCxnSpPr/>
          <p:nvPr/>
        </p:nvCxnSpPr>
        <p:spPr>
          <a:xfrm>
            <a:off x="4624668" y="3582206"/>
            <a:ext cx="0" cy="228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5119968" y="3576344"/>
            <a:ext cx="0" cy="228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Arc 47"/>
          <p:cNvSpPr/>
          <p:nvPr/>
        </p:nvSpPr>
        <p:spPr>
          <a:xfrm>
            <a:off x="5196167" y="3019496"/>
            <a:ext cx="838200" cy="1295400"/>
          </a:xfrm>
          <a:prstGeom prst="arc">
            <a:avLst>
              <a:gd name="adj1" fmla="val 10914360"/>
              <a:gd name="adj2" fmla="val 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Straight Connector 48"/>
          <p:cNvCxnSpPr/>
          <p:nvPr/>
        </p:nvCxnSpPr>
        <p:spPr>
          <a:xfrm>
            <a:off x="5615267" y="3593928"/>
            <a:ext cx="0" cy="228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6110567" y="3588066"/>
            <a:ext cx="0" cy="228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4475200" y="3734607"/>
            <a:ext cx="228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0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/>
              <p:cNvSpPr txBox="1"/>
              <p:nvPr/>
            </p:nvSpPr>
            <p:spPr>
              <a:xfrm>
                <a:off x="5475325" y="3722635"/>
                <a:ext cx="4572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i="1" dirty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sz="1400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52" name="TextBox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5325" y="3722635"/>
                <a:ext cx="457200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/>
              <p:cNvSpPr txBox="1"/>
              <p:nvPr/>
            </p:nvSpPr>
            <p:spPr>
              <a:xfrm>
                <a:off x="4985152" y="3768534"/>
                <a:ext cx="457200" cy="3781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14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i="1" dirty="0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sz="1400" i="1" dirty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1400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53" name="TextBox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5152" y="3768534"/>
                <a:ext cx="457200" cy="37811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Straight Connector 53"/>
          <p:cNvCxnSpPr/>
          <p:nvPr/>
        </p:nvCxnSpPr>
        <p:spPr>
          <a:xfrm flipH="1">
            <a:off x="4360900" y="3004846"/>
            <a:ext cx="50995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/>
              <p:cNvSpPr txBox="1"/>
              <p:nvPr/>
            </p:nvSpPr>
            <p:spPr>
              <a:xfrm>
                <a:off x="4467871" y="2715286"/>
                <a:ext cx="29601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i="1" dirty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1400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55" name="TextBox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7871" y="2715286"/>
                <a:ext cx="296010" cy="30777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Arc 56"/>
          <p:cNvSpPr/>
          <p:nvPr/>
        </p:nvSpPr>
        <p:spPr>
          <a:xfrm>
            <a:off x="6197026" y="3013886"/>
            <a:ext cx="838200" cy="1295400"/>
          </a:xfrm>
          <a:prstGeom prst="arc">
            <a:avLst>
              <a:gd name="adj1" fmla="val 10914360"/>
              <a:gd name="adj2" fmla="val 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8" name="Straight Connector 57"/>
          <p:cNvCxnSpPr/>
          <p:nvPr/>
        </p:nvCxnSpPr>
        <p:spPr>
          <a:xfrm>
            <a:off x="6616126" y="3588318"/>
            <a:ext cx="0" cy="228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7111426" y="3582456"/>
            <a:ext cx="0" cy="228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/>
              <p:cNvSpPr txBox="1"/>
              <p:nvPr/>
            </p:nvSpPr>
            <p:spPr>
              <a:xfrm>
                <a:off x="5888930" y="3798931"/>
                <a:ext cx="457200" cy="4956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4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 dirty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1400" i="1" dirty="0">
                              <a:latin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sz="14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0" name="TextBox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8930" y="3798931"/>
                <a:ext cx="457200" cy="495649"/>
              </a:xfrm>
              <a:prstGeom prst="rect">
                <a:avLst/>
              </a:prstGeom>
              <a:blipFill>
                <a:blip r:embed="rId10"/>
                <a:stretch>
                  <a:fillRect b="-24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Arc 60"/>
          <p:cNvSpPr/>
          <p:nvPr/>
        </p:nvSpPr>
        <p:spPr>
          <a:xfrm>
            <a:off x="7184698" y="3007774"/>
            <a:ext cx="838200" cy="1295400"/>
          </a:xfrm>
          <a:prstGeom prst="arc">
            <a:avLst>
              <a:gd name="adj1" fmla="val 10914360"/>
              <a:gd name="adj2" fmla="val 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2" name="Straight Connector 61"/>
          <p:cNvCxnSpPr/>
          <p:nvPr/>
        </p:nvCxnSpPr>
        <p:spPr>
          <a:xfrm>
            <a:off x="7603798" y="3582206"/>
            <a:ext cx="0" cy="228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8099098" y="3576344"/>
            <a:ext cx="0" cy="228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/>
              <p:cNvSpPr txBox="1"/>
              <p:nvPr/>
            </p:nvSpPr>
            <p:spPr>
              <a:xfrm>
                <a:off x="6439911" y="3791245"/>
                <a:ext cx="4572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i="1" dirty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1400" i="1" dirty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sz="1400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64" name="TextBox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9911" y="3791245"/>
                <a:ext cx="457200" cy="30777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Straight Connector 65"/>
          <p:cNvCxnSpPr/>
          <p:nvPr/>
        </p:nvCxnSpPr>
        <p:spPr>
          <a:xfrm>
            <a:off x="4084308" y="5030446"/>
            <a:ext cx="468043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Arc 66"/>
          <p:cNvSpPr/>
          <p:nvPr/>
        </p:nvSpPr>
        <p:spPr>
          <a:xfrm>
            <a:off x="4226449" y="4407879"/>
            <a:ext cx="838200" cy="1295400"/>
          </a:xfrm>
          <a:prstGeom prst="arc">
            <a:avLst>
              <a:gd name="adj1" fmla="val 10914360"/>
              <a:gd name="adj2" fmla="val 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8" name="Straight Connector 67"/>
          <p:cNvCxnSpPr/>
          <p:nvPr/>
        </p:nvCxnSpPr>
        <p:spPr>
          <a:xfrm>
            <a:off x="4645549" y="4982311"/>
            <a:ext cx="0" cy="228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5140849" y="4976449"/>
            <a:ext cx="0" cy="228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>
            <a:off x="5636148" y="4994033"/>
            <a:ext cx="0" cy="228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6131448" y="4988171"/>
            <a:ext cx="0" cy="228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/>
          <p:cNvSpPr txBox="1"/>
          <p:nvPr/>
        </p:nvSpPr>
        <p:spPr>
          <a:xfrm>
            <a:off x="4496081" y="5134712"/>
            <a:ext cx="228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0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/>
              <p:cNvSpPr txBox="1"/>
              <p:nvPr/>
            </p:nvSpPr>
            <p:spPr>
              <a:xfrm>
                <a:off x="5496206" y="5122740"/>
                <a:ext cx="4572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i="1" dirty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sz="1400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74" name="TextBox 7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6206" y="5122740"/>
                <a:ext cx="457200" cy="307777"/>
              </a:xfrm>
              <a:prstGeom prst="rect">
                <a:avLst/>
              </a:prstGeom>
              <a:blipFill>
                <a:blip r:embed="rId12"/>
                <a:stretch>
                  <a:fillRect t="-1961" b="-196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/>
              <p:cNvSpPr txBox="1"/>
              <p:nvPr/>
            </p:nvSpPr>
            <p:spPr>
              <a:xfrm flipH="1">
                <a:off x="4854913" y="5682467"/>
                <a:ext cx="1023215" cy="3781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Cutoff=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4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i="1" dirty="0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sz="1400" i="1" dirty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1400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75" name="TextBox 7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4854913" y="5682467"/>
                <a:ext cx="1023215" cy="378117"/>
              </a:xfrm>
              <a:prstGeom prst="rect">
                <a:avLst/>
              </a:prstGeom>
              <a:blipFill>
                <a:blip r:embed="rId13"/>
                <a:stretch>
                  <a:fillRect l="-1786" b="-6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6" name="Straight Connector 75"/>
          <p:cNvCxnSpPr/>
          <p:nvPr/>
        </p:nvCxnSpPr>
        <p:spPr>
          <a:xfrm flipH="1">
            <a:off x="4381781" y="4404951"/>
            <a:ext cx="50995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/>
              <p:cNvSpPr txBox="1"/>
              <p:nvPr/>
            </p:nvSpPr>
            <p:spPr>
              <a:xfrm>
                <a:off x="4171490" y="4253991"/>
                <a:ext cx="29601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i="1" dirty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1400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77" name="TextBox 7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1490" y="4253991"/>
                <a:ext cx="296010" cy="30777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9" name="Straight Connector 78"/>
          <p:cNvCxnSpPr/>
          <p:nvPr/>
        </p:nvCxnSpPr>
        <p:spPr>
          <a:xfrm>
            <a:off x="6637007" y="4988423"/>
            <a:ext cx="0" cy="228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7132307" y="4982561"/>
            <a:ext cx="0" cy="228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Arc 81"/>
          <p:cNvSpPr/>
          <p:nvPr/>
        </p:nvSpPr>
        <p:spPr>
          <a:xfrm>
            <a:off x="6236959" y="4417704"/>
            <a:ext cx="838200" cy="1295400"/>
          </a:xfrm>
          <a:prstGeom prst="arc">
            <a:avLst>
              <a:gd name="adj1" fmla="val 10914360"/>
              <a:gd name="adj2" fmla="val 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3" name="Straight Connector 82"/>
          <p:cNvCxnSpPr/>
          <p:nvPr/>
        </p:nvCxnSpPr>
        <p:spPr>
          <a:xfrm>
            <a:off x="7624679" y="4982311"/>
            <a:ext cx="0" cy="228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/>
          <p:nvPr/>
        </p:nvCxnSpPr>
        <p:spPr>
          <a:xfrm>
            <a:off x="8119979" y="4976449"/>
            <a:ext cx="0" cy="228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/>
              <p:cNvSpPr txBox="1"/>
              <p:nvPr/>
            </p:nvSpPr>
            <p:spPr>
              <a:xfrm>
                <a:off x="6464454" y="5222816"/>
                <a:ext cx="50390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i="1" dirty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1400" i="1" dirty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sz="1400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85" name="TextBox 8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4454" y="5222816"/>
                <a:ext cx="503907" cy="30777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7" name="Straight Connector 86"/>
          <p:cNvCxnSpPr/>
          <p:nvPr/>
        </p:nvCxnSpPr>
        <p:spPr>
          <a:xfrm>
            <a:off x="4221316" y="4246027"/>
            <a:ext cx="788378" cy="0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>
            <a:off x="5009695" y="4246028"/>
            <a:ext cx="236661" cy="807863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 flipV="1">
            <a:off x="5220709" y="5030446"/>
            <a:ext cx="829406" cy="1172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>
            <a:off x="6242818" y="4282440"/>
            <a:ext cx="788378" cy="0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 flipV="1">
            <a:off x="6061106" y="4282441"/>
            <a:ext cx="167054" cy="776455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>
            <a:off x="5123629" y="4173603"/>
            <a:ext cx="20153" cy="1529677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>
            <a:off x="7035226" y="4276329"/>
            <a:ext cx="236661" cy="807863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/>
              <p:cNvSpPr txBox="1"/>
              <p:nvPr/>
            </p:nvSpPr>
            <p:spPr>
              <a:xfrm>
                <a:off x="3605491" y="2973853"/>
                <a:ext cx="6858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 dirty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1400" i="1" dirty="0"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  <m:r>
                      <a:rPr lang="en-US" sz="14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1400" dirty="0"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 sz="14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400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103" name="TextBox 10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5491" y="2973853"/>
                <a:ext cx="685800" cy="307777"/>
              </a:xfrm>
              <a:prstGeom prst="rect">
                <a:avLst/>
              </a:prstGeom>
              <a:blipFill>
                <a:blip r:embed="rId16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0766950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Images 2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65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1257086" y="1534543"/>
            <a:ext cx="1828800" cy="4572000"/>
          </a:xfrm>
        </p:spPr>
        <p:txBody>
          <a:bodyPr/>
          <a:lstStyle/>
          <a:p>
            <a:r>
              <a:rPr lang="en-US" dirty="0"/>
              <a:t>Pulse train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DAC and analog filtering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3464325" y="2365342"/>
            <a:ext cx="468043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rc 5"/>
          <p:cNvSpPr/>
          <p:nvPr/>
        </p:nvSpPr>
        <p:spPr>
          <a:xfrm>
            <a:off x="3606466" y="1742775"/>
            <a:ext cx="838200" cy="1295400"/>
          </a:xfrm>
          <a:prstGeom prst="arc">
            <a:avLst>
              <a:gd name="adj1" fmla="val 10914360"/>
              <a:gd name="adj2" fmla="val 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4025566" y="2317207"/>
            <a:ext cx="0" cy="228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4520866" y="2311345"/>
            <a:ext cx="0" cy="228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5016165" y="2328929"/>
            <a:ext cx="0" cy="228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5511465" y="2323067"/>
            <a:ext cx="0" cy="228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876098" y="2469608"/>
            <a:ext cx="228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0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4835554" y="2511624"/>
                <a:ext cx="4572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400" i="1" dirty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5554" y="2511624"/>
                <a:ext cx="457200" cy="307777"/>
              </a:xfrm>
              <a:prstGeom prst="rect">
                <a:avLst/>
              </a:prstGeom>
              <a:blipFill>
                <a:blip r:embed="rId2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Connector 12"/>
          <p:cNvCxnSpPr/>
          <p:nvPr/>
        </p:nvCxnSpPr>
        <p:spPr>
          <a:xfrm flipH="1">
            <a:off x="3761798" y="1739847"/>
            <a:ext cx="50995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3551507" y="1588887"/>
                <a:ext cx="29601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i="1" dirty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1400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1507" y="1588887"/>
                <a:ext cx="296010" cy="307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Connector 14"/>
          <p:cNvCxnSpPr/>
          <p:nvPr/>
        </p:nvCxnSpPr>
        <p:spPr>
          <a:xfrm>
            <a:off x="6017024" y="2323319"/>
            <a:ext cx="0" cy="228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6512324" y="2317457"/>
            <a:ext cx="0" cy="228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Arc 16"/>
          <p:cNvSpPr/>
          <p:nvPr/>
        </p:nvSpPr>
        <p:spPr>
          <a:xfrm>
            <a:off x="5616976" y="1752600"/>
            <a:ext cx="838200" cy="1295400"/>
          </a:xfrm>
          <a:prstGeom prst="arc">
            <a:avLst>
              <a:gd name="adj1" fmla="val 10914360"/>
              <a:gd name="adj2" fmla="val 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7004696" y="2317207"/>
            <a:ext cx="0" cy="228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7499996" y="2311345"/>
            <a:ext cx="0" cy="228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5672647" y="2549769"/>
                <a:ext cx="71621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dirty="0">
                          <a:latin typeface="Cambria Math" panose="02040503050406030204" pitchFamily="18" charset="0"/>
                        </a:rPr>
                        <m:t>2</m:t>
                      </m:r>
                      <m:sSub>
                        <m:sSubPr>
                          <m:ctrlPr>
                            <a:rPr lang="en-US" sz="1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400" i="1" dirty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2647" y="2549769"/>
                <a:ext cx="716216" cy="307777"/>
              </a:xfrm>
              <a:prstGeom prst="rect">
                <a:avLst/>
              </a:prstGeom>
              <a:blipFill>
                <a:blip r:embed="rId4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7004696" y="1484625"/>
                <a:ext cx="6858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400" i="1" dirty="0">
                              <a:latin typeface="Cambria Math" panose="02040503050406030204" pitchFamily="18" charset="0"/>
                            </a:rPr>
                            <m:t>𝛿</m:t>
                          </m:r>
                        </m:sub>
                      </m:sSub>
                      <m:r>
                        <a:rPr lang="en-US" sz="1400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400" i="1" dirty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1400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4696" y="1484625"/>
                <a:ext cx="685800" cy="307777"/>
              </a:xfrm>
              <a:prstGeom prst="rect">
                <a:avLst/>
              </a:prstGeom>
              <a:blipFill>
                <a:blip r:embed="rId5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Connector 28"/>
          <p:cNvCxnSpPr/>
          <p:nvPr/>
        </p:nvCxnSpPr>
        <p:spPr>
          <a:xfrm>
            <a:off x="3464325" y="4112110"/>
            <a:ext cx="468043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4025566" y="4063975"/>
            <a:ext cx="0" cy="228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4520866" y="4058113"/>
            <a:ext cx="0" cy="228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5016165" y="4075697"/>
            <a:ext cx="0" cy="228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5511465" y="4069835"/>
            <a:ext cx="0" cy="228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3876098" y="4216376"/>
            <a:ext cx="228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0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4665585" y="4777037"/>
                <a:ext cx="98546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Cutoff=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 dirty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400" i="1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5585" y="4777037"/>
                <a:ext cx="985465" cy="307777"/>
              </a:xfrm>
              <a:prstGeom prst="rect">
                <a:avLst/>
              </a:prstGeom>
              <a:blipFill>
                <a:blip r:embed="rId6"/>
                <a:stretch>
                  <a:fillRect l="-1852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Straight Connector 35"/>
          <p:cNvCxnSpPr/>
          <p:nvPr/>
        </p:nvCxnSpPr>
        <p:spPr>
          <a:xfrm flipH="1">
            <a:off x="3876098" y="3487649"/>
            <a:ext cx="50995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3543627" y="3335655"/>
                <a:ext cx="29601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i="1" dirty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1400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3627" y="3335655"/>
                <a:ext cx="296010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Straight Connector 37"/>
          <p:cNvCxnSpPr/>
          <p:nvPr/>
        </p:nvCxnSpPr>
        <p:spPr>
          <a:xfrm>
            <a:off x="6017024" y="4070087"/>
            <a:ext cx="0" cy="228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6512324" y="4064225"/>
            <a:ext cx="0" cy="228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7004696" y="4063975"/>
            <a:ext cx="0" cy="228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7499996" y="4058113"/>
            <a:ext cx="0" cy="228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/>
              <p:cNvSpPr txBox="1"/>
              <p:nvPr/>
            </p:nvSpPr>
            <p:spPr>
              <a:xfrm>
                <a:off x="5672647" y="4296537"/>
                <a:ext cx="71621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dirty="0">
                          <a:latin typeface="Cambria Math" panose="02040503050406030204" pitchFamily="18" charset="0"/>
                        </a:rPr>
                        <m:t>2</m:t>
                      </m:r>
                      <m:sSub>
                        <m:sSubPr>
                          <m:ctrlPr>
                            <a:rPr lang="en-US" sz="1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400" i="1" dirty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2647" y="4296537"/>
                <a:ext cx="716216" cy="307777"/>
              </a:xfrm>
              <a:prstGeom prst="rect">
                <a:avLst/>
              </a:prstGeom>
              <a:blipFill>
                <a:blip r:embed="rId8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6169424" y="3202409"/>
                <a:ext cx="6858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dirty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US" sz="1400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400" i="1" dirty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1400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9424" y="3202409"/>
                <a:ext cx="685800" cy="307777"/>
              </a:xfrm>
              <a:prstGeom prst="rect">
                <a:avLst/>
              </a:prstGeom>
              <a:blipFill>
                <a:blip r:embed="rId9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Arc 43"/>
          <p:cNvSpPr/>
          <p:nvPr/>
        </p:nvSpPr>
        <p:spPr>
          <a:xfrm>
            <a:off x="3677536" y="3487649"/>
            <a:ext cx="838200" cy="1295400"/>
          </a:xfrm>
          <a:prstGeom prst="arc">
            <a:avLst>
              <a:gd name="adj1" fmla="val 10914360"/>
              <a:gd name="adj2" fmla="val 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Straight Connector 44"/>
          <p:cNvCxnSpPr/>
          <p:nvPr/>
        </p:nvCxnSpPr>
        <p:spPr>
          <a:xfrm>
            <a:off x="3781216" y="3318061"/>
            <a:ext cx="1123947" cy="0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4913955" y="3335655"/>
            <a:ext cx="236661" cy="807863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5140005" y="4113529"/>
            <a:ext cx="1886865" cy="21820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5018187" y="3219669"/>
            <a:ext cx="20153" cy="1529677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920293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Spectral Density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66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en-US" dirty="0"/>
                  <a:t>Suppose symbols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dirty="0"/>
                  <a:t> are </a:t>
                </a:r>
                <a:r>
                  <a:rPr lang="en-US" dirty="0" err="1"/>
                  <a:t>i.i.d</a:t>
                </a:r>
                <a:r>
                  <a:rPr lang="en-US" dirty="0"/>
                  <a:t>. with 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=0,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Can show PSD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dirty="0"/>
                  <a:t> is: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𝑀𝑇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Effective pulse shape: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𝑑𝑖𝑔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den>
                        </m:f>
                      </m:e>
                    </m:d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𝑑𝑎𝑐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𝑎𝑛𝑎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784" t="-10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9287354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Effective Pulse Shape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67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en-US" dirty="0"/>
                  <a:t>Can show that the resulting signal is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Effective pulse shape is:  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𝑑𝑖𝑔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den>
                            </m:f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</m:d>
                      </m:e>
                    </m:nary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𝑎𝑛𝑎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𝑑𝑎𝑐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784" t="-12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511853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445EDA-AD73-1507-A962-5755D39C2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 TX Filtering Circuit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A7DD3E-DA01-BC1A-4FCD-F64A386056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22830" y="1655632"/>
            <a:ext cx="5257759" cy="4329817"/>
          </a:xfrm>
        </p:spPr>
        <p:txBody>
          <a:bodyPr/>
          <a:lstStyle/>
          <a:p>
            <a:r>
              <a:rPr lang="en-US" dirty="0"/>
              <a:t>Analog Devices AD9361 Wideband TXCR</a:t>
            </a:r>
          </a:p>
          <a:p>
            <a:r>
              <a:rPr lang="en-US" dirty="0"/>
              <a:t>TX filtering performed in two stages:</a:t>
            </a:r>
          </a:p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Digital filtering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Multiple stages of interpolation</a:t>
            </a:r>
          </a:p>
          <a:p>
            <a:pPr lvl="1"/>
            <a:r>
              <a:rPr lang="en-US" dirty="0"/>
              <a:t>Programmable depending on sample rate</a:t>
            </a:r>
          </a:p>
          <a:p>
            <a:r>
              <a:rPr lang="en-US" dirty="0">
                <a:solidFill>
                  <a:srgbClr val="00B050"/>
                </a:solidFill>
              </a:rPr>
              <a:t>Analog filtering (after DAC)</a:t>
            </a:r>
          </a:p>
          <a:p>
            <a:pPr lvl="1"/>
            <a:r>
              <a:rPr lang="en-US" dirty="0"/>
              <a:t>Depends on channel bandwidth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D97429-99D6-72F2-D52C-B19349E446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68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61B581-E83F-945E-0ED4-56EA213B20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051" y="1355192"/>
            <a:ext cx="5446121" cy="39545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6C5726D-602E-3AC3-C49D-936FAB757CFC}"/>
              </a:ext>
            </a:extLst>
          </p:cNvPr>
          <p:cNvSpPr txBox="1"/>
          <p:nvPr/>
        </p:nvSpPr>
        <p:spPr>
          <a:xfrm>
            <a:off x="3530386" y="5309764"/>
            <a:ext cx="10651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Digital TX</a:t>
            </a:r>
            <a:br>
              <a:rPr lang="en-US" dirty="0">
                <a:solidFill>
                  <a:srgbClr val="00B0F0"/>
                </a:solidFill>
              </a:rPr>
            </a:br>
            <a:r>
              <a:rPr lang="en-US" dirty="0">
                <a:solidFill>
                  <a:srgbClr val="00B0F0"/>
                </a:solidFill>
              </a:rPr>
              <a:t>filter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DD3EB5F-1AB5-1572-D306-8F72BBEDDD19}"/>
              </a:ext>
            </a:extLst>
          </p:cNvPr>
          <p:cNvSpPr txBox="1"/>
          <p:nvPr/>
        </p:nvSpPr>
        <p:spPr>
          <a:xfrm>
            <a:off x="470460" y="2176776"/>
            <a:ext cx="429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RX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3F74B59-088E-6BA6-C5C5-212737552CA3}"/>
              </a:ext>
            </a:extLst>
          </p:cNvPr>
          <p:cNvSpPr txBox="1"/>
          <p:nvPr/>
        </p:nvSpPr>
        <p:spPr>
          <a:xfrm>
            <a:off x="423051" y="4519126"/>
            <a:ext cx="417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TX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43164A7-6A20-5DF1-1DAC-2662BE3ED923}"/>
              </a:ext>
            </a:extLst>
          </p:cNvPr>
          <p:cNvSpPr txBox="1"/>
          <p:nvPr/>
        </p:nvSpPr>
        <p:spPr>
          <a:xfrm>
            <a:off x="2564408" y="5339118"/>
            <a:ext cx="9163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Analog</a:t>
            </a:r>
            <a:br>
              <a:rPr lang="en-US" dirty="0">
                <a:solidFill>
                  <a:srgbClr val="00B050"/>
                </a:solidFill>
              </a:rPr>
            </a:br>
            <a:r>
              <a:rPr lang="en-US" dirty="0">
                <a:solidFill>
                  <a:srgbClr val="00B050"/>
                </a:solidFill>
              </a:rPr>
              <a:t>TX filter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0693E43A-2E8D-C59A-0853-444A46CFC3B0}"/>
              </a:ext>
            </a:extLst>
          </p:cNvPr>
          <p:cNvSpPr/>
          <p:nvPr/>
        </p:nvSpPr>
        <p:spPr>
          <a:xfrm>
            <a:off x="2390251" y="4047667"/>
            <a:ext cx="673753" cy="942917"/>
          </a:xfrm>
          <a:prstGeom prst="roundRect">
            <a:avLst/>
          </a:prstGeom>
          <a:noFill/>
          <a:ln w="317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2ED958C-5FE2-B742-B12B-FE141DE2D9BC}"/>
              </a:ext>
            </a:extLst>
          </p:cNvPr>
          <p:cNvSpPr/>
          <p:nvPr/>
        </p:nvSpPr>
        <p:spPr>
          <a:xfrm>
            <a:off x="3289073" y="4047667"/>
            <a:ext cx="1197867" cy="942917"/>
          </a:xfrm>
          <a:prstGeom prst="roundRect">
            <a:avLst/>
          </a:prstGeom>
          <a:noFill/>
          <a:ln w="317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8926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F4D40D-2870-41F4-857C-054CDEEED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Idea:  Continued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5571E0D-A04F-4B49-A4D5-ABDC7A889D4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539279"/>
                <a:ext cx="7690731" cy="4329817"/>
              </a:xfrm>
            </p:spPr>
            <p:txBody>
              <a:bodyPr/>
              <a:lstStyle/>
              <a:p>
                <a:r>
                  <a:rPr lang="en-US" dirty="0"/>
                  <a:t>Simple idea exhibits three key steps:</a:t>
                </a:r>
              </a:p>
              <a:p>
                <a:r>
                  <a:rPr lang="en-US" dirty="0"/>
                  <a:t>Step 1.  Map bits to symbols: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e>
                              <m:r>
                                <m:rPr>
                                  <m:nor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if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e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if</m:t>
                              </m:r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Step 2.  Modulate to a pulse</a:t>
                </a:r>
              </a:p>
              <a:p>
                <a:pPr marL="201168" lvl="1" indent="0">
                  <a:buNone/>
                </a:pPr>
                <a:r>
                  <a:rPr lang="en-US" b="0" dirty="0"/>
                  <a:t>  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  for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∈[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Step 3.  Upconvert</a:t>
                </a:r>
              </a:p>
              <a:p>
                <a:pPr lvl="1"/>
                <a:endParaRPr lang="en-US" dirty="0"/>
              </a:p>
              <a:p>
                <a:pPr marL="201168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5571E0D-A04F-4B49-A4D5-ABDC7A889D4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539279"/>
                <a:ext cx="7690731" cy="4329817"/>
              </a:xfrm>
              <a:blipFill>
                <a:blip r:embed="rId2"/>
                <a:stretch>
                  <a:fillRect l="-1902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3FA700-4D28-4013-8311-FA438F600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7</a:t>
            </a:fld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1622800-7FCD-4FDE-8AD5-8C804010BFCD}"/>
              </a:ext>
            </a:extLst>
          </p:cNvPr>
          <p:cNvCxnSpPr/>
          <p:nvPr/>
        </p:nvCxnSpPr>
        <p:spPr>
          <a:xfrm>
            <a:off x="7589108" y="3853767"/>
            <a:ext cx="34691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6784333-87D3-4D7A-8781-48748A074771}"/>
              </a:ext>
            </a:extLst>
          </p:cNvPr>
          <p:cNvCxnSpPr/>
          <p:nvPr/>
        </p:nvCxnSpPr>
        <p:spPr>
          <a:xfrm>
            <a:off x="8028858" y="3707183"/>
            <a:ext cx="0" cy="2861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4B035D6-ED80-4E49-A77A-649DF3446459}"/>
              </a:ext>
            </a:extLst>
          </p:cNvPr>
          <p:cNvCxnSpPr/>
          <p:nvPr/>
        </p:nvCxnSpPr>
        <p:spPr>
          <a:xfrm>
            <a:off x="8579127" y="3710674"/>
            <a:ext cx="0" cy="2861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8B2748D-2084-434E-ADB0-CCBEB987AD59}"/>
              </a:ext>
            </a:extLst>
          </p:cNvPr>
          <p:cNvCxnSpPr/>
          <p:nvPr/>
        </p:nvCxnSpPr>
        <p:spPr>
          <a:xfrm>
            <a:off x="9129396" y="3714165"/>
            <a:ext cx="0" cy="2861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ED1BDDA-43D2-4026-ADD9-6293165C4601}"/>
              </a:ext>
            </a:extLst>
          </p:cNvPr>
          <p:cNvCxnSpPr/>
          <p:nvPr/>
        </p:nvCxnSpPr>
        <p:spPr>
          <a:xfrm>
            <a:off x="9680828" y="3710674"/>
            <a:ext cx="0" cy="2861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7326E2D-2797-49DB-B7A3-A8F8CC7114D9}"/>
              </a:ext>
            </a:extLst>
          </p:cNvPr>
          <p:cNvCxnSpPr/>
          <p:nvPr/>
        </p:nvCxnSpPr>
        <p:spPr>
          <a:xfrm>
            <a:off x="10231097" y="3714165"/>
            <a:ext cx="0" cy="2861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A1EF887-BB3B-4142-A43C-AFBD63CF8C82}"/>
              </a:ext>
            </a:extLst>
          </p:cNvPr>
          <p:cNvCxnSpPr>
            <a:cxnSpLocks/>
          </p:cNvCxnSpPr>
          <p:nvPr/>
        </p:nvCxnSpPr>
        <p:spPr>
          <a:xfrm>
            <a:off x="7302179" y="3211592"/>
            <a:ext cx="1500218" cy="515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3DE62AA-79E2-47C9-94CB-C60C524CC1A6}"/>
              </a:ext>
            </a:extLst>
          </p:cNvPr>
          <p:cNvCxnSpPr>
            <a:cxnSpLocks/>
          </p:cNvCxnSpPr>
          <p:nvPr/>
        </p:nvCxnSpPr>
        <p:spPr>
          <a:xfrm flipV="1">
            <a:off x="8026874" y="3211592"/>
            <a:ext cx="0" cy="1332045"/>
          </a:xfrm>
          <a:prstGeom prst="line">
            <a:avLst/>
          </a:prstGeom>
          <a:ln w="317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B9AF407-67F9-4AD7-8FFA-2706347247D6}"/>
              </a:ext>
            </a:extLst>
          </p:cNvPr>
          <p:cNvCxnSpPr>
            <a:cxnSpLocks/>
          </p:cNvCxnSpPr>
          <p:nvPr/>
        </p:nvCxnSpPr>
        <p:spPr>
          <a:xfrm flipV="1">
            <a:off x="8579127" y="3211594"/>
            <a:ext cx="0" cy="1332044"/>
          </a:xfrm>
          <a:prstGeom prst="line">
            <a:avLst/>
          </a:prstGeom>
          <a:ln w="317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1E2E3148-73E3-47A6-9B28-C4F92B8AEAD0}"/>
              </a:ext>
            </a:extLst>
          </p:cNvPr>
          <p:cNvCxnSpPr>
            <a:cxnSpLocks/>
          </p:cNvCxnSpPr>
          <p:nvPr/>
        </p:nvCxnSpPr>
        <p:spPr>
          <a:xfrm flipH="1">
            <a:off x="8579126" y="4543638"/>
            <a:ext cx="1101702" cy="0"/>
          </a:xfrm>
          <a:prstGeom prst="line">
            <a:avLst/>
          </a:prstGeom>
          <a:ln w="317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B725E59-990D-4B8D-A4AD-45B767887E5F}"/>
              </a:ext>
            </a:extLst>
          </p:cNvPr>
          <p:cNvCxnSpPr>
            <a:cxnSpLocks/>
          </p:cNvCxnSpPr>
          <p:nvPr/>
        </p:nvCxnSpPr>
        <p:spPr>
          <a:xfrm flipV="1">
            <a:off x="9680828" y="3211592"/>
            <a:ext cx="0" cy="1332044"/>
          </a:xfrm>
          <a:prstGeom prst="line">
            <a:avLst/>
          </a:prstGeom>
          <a:ln w="317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6799209E-E691-4007-A09A-43CFE27A46B9}"/>
              </a:ext>
            </a:extLst>
          </p:cNvPr>
          <p:cNvCxnSpPr>
            <a:cxnSpLocks/>
          </p:cNvCxnSpPr>
          <p:nvPr/>
        </p:nvCxnSpPr>
        <p:spPr>
          <a:xfrm flipV="1">
            <a:off x="10247349" y="3211592"/>
            <a:ext cx="0" cy="1332044"/>
          </a:xfrm>
          <a:prstGeom prst="line">
            <a:avLst/>
          </a:prstGeom>
          <a:ln w="317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7A84D82-0AE4-4F4E-B672-91EFB7202F9E}"/>
              </a:ext>
            </a:extLst>
          </p:cNvPr>
          <p:cNvCxnSpPr>
            <a:cxnSpLocks/>
          </p:cNvCxnSpPr>
          <p:nvPr/>
        </p:nvCxnSpPr>
        <p:spPr>
          <a:xfrm flipH="1">
            <a:off x="9680828" y="3211592"/>
            <a:ext cx="566521" cy="0"/>
          </a:xfrm>
          <a:prstGeom prst="line">
            <a:avLst/>
          </a:prstGeom>
          <a:ln w="317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778FF9F7-4BDF-46A3-B6E1-736168BCB71A}"/>
              </a:ext>
            </a:extLst>
          </p:cNvPr>
          <p:cNvCxnSpPr>
            <a:cxnSpLocks/>
          </p:cNvCxnSpPr>
          <p:nvPr/>
        </p:nvCxnSpPr>
        <p:spPr>
          <a:xfrm flipH="1">
            <a:off x="8028858" y="3211592"/>
            <a:ext cx="540486" cy="0"/>
          </a:xfrm>
          <a:prstGeom prst="line">
            <a:avLst/>
          </a:prstGeom>
          <a:ln w="317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ABB6324-E35C-44E8-A930-471C478D277B}"/>
              </a:ext>
            </a:extLst>
          </p:cNvPr>
          <p:cNvCxnSpPr>
            <a:cxnSpLocks/>
          </p:cNvCxnSpPr>
          <p:nvPr/>
        </p:nvCxnSpPr>
        <p:spPr>
          <a:xfrm flipH="1">
            <a:off x="10252512" y="4543636"/>
            <a:ext cx="540486" cy="0"/>
          </a:xfrm>
          <a:prstGeom prst="line">
            <a:avLst/>
          </a:prstGeom>
          <a:ln w="317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0C207648-AD22-4F1B-A747-0DD9169682ED}"/>
              </a:ext>
            </a:extLst>
          </p:cNvPr>
          <p:cNvCxnSpPr>
            <a:cxnSpLocks/>
          </p:cNvCxnSpPr>
          <p:nvPr/>
        </p:nvCxnSpPr>
        <p:spPr>
          <a:xfrm flipH="1">
            <a:off x="7486388" y="4543636"/>
            <a:ext cx="540486" cy="0"/>
          </a:xfrm>
          <a:prstGeom prst="line">
            <a:avLst/>
          </a:prstGeom>
          <a:ln w="317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E0E7681A-B11D-482D-B353-7F3D3930458D}"/>
              </a:ext>
            </a:extLst>
          </p:cNvPr>
          <p:cNvCxnSpPr>
            <a:cxnSpLocks/>
          </p:cNvCxnSpPr>
          <p:nvPr/>
        </p:nvCxnSpPr>
        <p:spPr>
          <a:xfrm>
            <a:off x="7302179" y="4536656"/>
            <a:ext cx="1500218" cy="515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1B06B334-3D8F-4991-BCF2-A9782E7BD85C}"/>
                  </a:ext>
                </a:extLst>
              </p:cNvPr>
              <p:cNvSpPr txBox="1"/>
              <p:nvPr/>
            </p:nvSpPr>
            <p:spPr>
              <a:xfrm>
                <a:off x="6882967" y="3026926"/>
                <a:ext cx="38568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1B06B334-3D8F-4991-BCF2-A9782E7BD8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2967" y="3026926"/>
                <a:ext cx="385683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BA80F59C-5D98-49F7-BA33-F295DA9402FA}"/>
                  </a:ext>
                </a:extLst>
              </p:cNvPr>
              <p:cNvSpPr txBox="1"/>
              <p:nvPr/>
            </p:nvSpPr>
            <p:spPr>
              <a:xfrm>
                <a:off x="6730495" y="4351990"/>
                <a:ext cx="55880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BA80F59C-5D98-49F7-BA33-F295DA9402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0495" y="4351990"/>
                <a:ext cx="558807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3E1DD14B-738C-4DD0-8BBA-7D62FE30D230}"/>
                  </a:ext>
                </a:extLst>
              </p:cNvPr>
              <p:cNvSpPr txBox="1"/>
              <p:nvPr/>
            </p:nvSpPr>
            <p:spPr>
              <a:xfrm>
                <a:off x="9799593" y="4912554"/>
                <a:ext cx="380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3E1DD14B-738C-4DD0-8BBA-7D62FE30D2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99593" y="4912554"/>
                <a:ext cx="380489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B195F3A8-C34F-4502-8962-33BE89CED7EE}"/>
              </a:ext>
            </a:extLst>
          </p:cNvPr>
          <p:cNvCxnSpPr>
            <a:cxnSpLocks/>
          </p:cNvCxnSpPr>
          <p:nvPr/>
        </p:nvCxnSpPr>
        <p:spPr>
          <a:xfrm flipH="1">
            <a:off x="10230149" y="4026778"/>
            <a:ext cx="9746" cy="98888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6EFC7ABC-683D-44E3-962B-A48B972E3971}"/>
              </a:ext>
            </a:extLst>
          </p:cNvPr>
          <p:cNvCxnSpPr>
            <a:cxnSpLocks/>
          </p:cNvCxnSpPr>
          <p:nvPr/>
        </p:nvCxnSpPr>
        <p:spPr>
          <a:xfrm flipH="1">
            <a:off x="9671083" y="4049196"/>
            <a:ext cx="9746" cy="98888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B579D3E0-9E56-43E9-A24D-956232DD9A81}"/>
              </a:ext>
            </a:extLst>
          </p:cNvPr>
          <p:cNvCxnSpPr>
            <a:cxnSpLocks/>
          </p:cNvCxnSpPr>
          <p:nvPr/>
        </p:nvCxnSpPr>
        <p:spPr>
          <a:xfrm>
            <a:off x="9671083" y="4785138"/>
            <a:ext cx="57626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18EF80D9-BC40-4B00-900A-97B730BE56EF}"/>
                  </a:ext>
                </a:extLst>
              </p:cNvPr>
              <p:cNvSpPr txBox="1"/>
              <p:nvPr/>
            </p:nvSpPr>
            <p:spPr>
              <a:xfrm>
                <a:off x="8108856" y="2369022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18EF80D9-BC40-4B00-900A-97B730BE56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8856" y="2369022"/>
                <a:ext cx="365805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7A4C7251-F4B2-4826-888A-C61112765E86}"/>
                  </a:ext>
                </a:extLst>
              </p:cNvPr>
              <p:cNvSpPr txBox="1"/>
              <p:nvPr/>
            </p:nvSpPr>
            <p:spPr>
              <a:xfrm>
                <a:off x="7527137" y="2366969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7A4C7251-F4B2-4826-888A-C61112765E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7137" y="2366969"/>
                <a:ext cx="365805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TextBox 64">
            <a:extLst>
              <a:ext uri="{FF2B5EF4-FFF2-40B4-BE49-F238E27FC236}">
                <a16:creationId xmlns:a16="http://schemas.microsoft.com/office/drawing/2014/main" id="{03D8BB3A-BDFE-4966-90E1-574308552F61}"/>
              </a:ext>
            </a:extLst>
          </p:cNvPr>
          <p:cNvSpPr txBox="1"/>
          <p:nvPr/>
        </p:nvSpPr>
        <p:spPr>
          <a:xfrm>
            <a:off x="6767739" y="2366969"/>
            <a:ext cx="529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Bits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F82E6A3E-9FCB-4FFD-B94D-7CD1EEF6056A}"/>
                  </a:ext>
                </a:extLst>
              </p:cNvPr>
              <p:cNvSpPr txBox="1"/>
              <p:nvPr/>
            </p:nvSpPr>
            <p:spPr>
              <a:xfrm>
                <a:off x="8690234" y="2363230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F82E6A3E-9FCB-4FFD-B94D-7CD1EEF605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0234" y="2363230"/>
                <a:ext cx="365805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99027232-4C48-4D9C-BAB3-9D83D1DB9508}"/>
                  </a:ext>
                </a:extLst>
              </p:cNvPr>
              <p:cNvSpPr txBox="1"/>
              <p:nvPr/>
            </p:nvSpPr>
            <p:spPr>
              <a:xfrm>
                <a:off x="9271612" y="2369022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99027232-4C48-4D9C-BAB3-9D83D1DB95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1612" y="2369022"/>
                <a:ext cx="365805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24358407-E687-494F-82B4-67CC1C93E717}"/>
                  </a:ext>
                </a:extLst>
              </p:cNvPr>
              <p:cNvSpPr txBox="1"/>
              <p:nvPr/>
            </p:nvSpPr>
            <p:spPr>
              <a:xfrm>
                <a:off x="9776313" y="2359200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24358407-E687-494F-82B4-67CC1C93E7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76313" y="2359200"/>
                <a:ext cx="365805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DB69C0C0-AE59-4DE6-97BF-0DBF7BF3122A}"/>
                  </a:ext>
                </a:extLst>
              </p:cNvPr>
              <p:cNvSpPr txBox="1"/>
              <p:nvPr/>
            </p:nvSpPr>
            <p:spPr>
              <a:xfrm>
                <a:off x="10378482" y="2359200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DB69C0C0-AE59-4DE6-97BF-0DBF7BF312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78482" y="2359200"/>
                <a:ext cx="365805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32483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Digital Modulation General Procedure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1140035" y="4066314"/>
            <a:ext cx="8371059" cy="1919637"/>
          </a:xfrm>
        </p:spPr>
        <p:txBody>
          <a:bodyPr/>
          <a:lstStyle/>
          <a:p>
            <a:r>
              <a:rPr lang="en-US" dirty="0"/>
              <a:t>Most communication systems follow the same three steps</a:t>
            </a:r>
          </a:p>
          <a:p>
            <a:pPr lvl="1"/>
            <a:r>
              <a:rPr lang="en-US" dirty="0"/>
              <a:t>Step 1:  Bit to symbol map</a:t>
            </a:r>
          </a:p>
          <a:p>
            <a:pPr lvl="1"/>
            <a:r>
              <a:rPr lang="en-US" dirty="0"/>
              <a:t>Step 2: Pulse shaping</a:t>
            </a:r>
          </a:p>
          <a:p>
            <a:pPr lvl="1"/>
            <a:r>
              <a:rPr lang="en-US" dirty="0"/>
              <a:t>Step 3: </a:t>
            </a:r>
            <a:r>
              <a:rPr lang="en-US" dirty="0" err="1"/>
              <a:t>Upconversion</a:t>
            </a:r>
            <a:r>
              <a:rPr lang="en-US" dirty="0"/>
              <a:t> (done in last class)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C1400A-35CD-44B5-9D3C-4BED9994E5FB}"/>
              </a:ext>
            </a:extLst>
          </p:cNvPr>
          <p:cNvSpPr txBox="1"/>
          <p:nvPr/>
        </p:nvSpPr>
        <p:spPr>
          <a:xfrm>
            <a:off x="977221" y="1859691"/>
            <a:ext cx="14728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Bits</a:t>
            </a:r>
            <a:br>
              <a:rPr lang="en-US" i="1" dirty="0"/>
            </a:br>
            <a:r>
              <a:rPr lang="en-US" dirty="0"/>
              <a:t>…101001…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4F00C3-EA6B-4887-824F-33FF7FE67746}"/>
              </a:ext>
            </a:extLst>
          </p:cNvPr>
          <p:cNvSpPr txBox="1"/>
          <p:nvPr/>
        </p:nvSpPr>
        <p:spPr>
          <a:xfrm>
            <a:off x="3553424" y="1764937"/>
            <a:ext cx="14728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Complex symbols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1B65E2C-0766-4C51-8520-F5630B8957A4}"/>
              </a:ext>
            </a:extLst>
          </p:cNvPr>
          <p:cNvSpPr/>
          <p:nvPr/>
        </p:nvSpPr>
        <p:spPr>
          <a:xfrm>
            <a:off x="2394192" y="2182856"/>
            <a:ext cx="949301" cy="79900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77A8F28-FE17-4969-8D40-CACB6D870A07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1528653" y="2582359"/>
            <a:ext cx="8655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F98404C-7CF5-421C-A767-2931D9979DA2}"/>
              </a:ext>
            </a:extLst>
          </p:cNvPr>
          <p:cNvCxnSpPr>
            <a:cxnSpLocks/>
          </p:cNvCxnSpPr>
          <p:nvPr/>
        </p:nvCxnSpPr>
        <p:spPr>
          <a:xfrm>
            <a:off x="3343493" y="2582359"/>
            <a:ext cx="168274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E18D983F-85F1-488B-8A9B-DA1D7A81BD05}"/>
              </a:ext>
            </a:extLst>
          </p:cNvPr>
          <p:cNvSpPr/>
          <p:nvPr/>
        </p:nvSpPr>
        <p:spPr>
          <a:xfrm>
            <a:off x="5026236" y="2182856"/>
            <a:ext cx="949301" cy="79900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8DB7EC4-4251-4F8B-9FF1-E25E89533CDB}"/>
              </a:ext>
            </a:extLst>
          </p:cNvPr>
          <p:cNvSpPr txBox="1"/>
          <p:nvPr/>
        </p:nvSpPr>
        <p:spPr>
          <a:xfrm>
            <a:off x="3392354" y="2658696"/>
            <a:ext cx="14728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Discrete-time</a:t>
            </a:r>
            <a:br>
              <a:rPr lang="en-US" i="1" dirty="0"/>
            </a:br>
            <a:endParaRPr lang="en-US" i="1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20EC5CD-3AF4-485F-8805-CCD8EE69B244}"/>
              </a:ext>
            </a:extLst>
          </p:cNvPr>
          <p:cNvCxnSpPr>
            <a:cxnSpLocks/>
          </p:cNvCxnSpPr>
          <p:nvPr/>
        </p:nvCxnSpPr>
        <p:spPr>
          <a:xfrm>
            <a:off x="5975537" y="2601839"/>
            <a:ext cx="168274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6C224C44-BAA4-4D53-9005-FE2A23ADBE2D}"/>
              </a:ext>
            </a:extLst>
          </p:cNvPr>
          <p:cNvSpPr/>
          <p:nvPr/>
        </p:nvSpPr>
        <p:spPr>
          <a:xfrm>
            <a:off x="7672240" y="2202336"/>
            <a:ext cx="949301" cy="79900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1784721-57C3-4F06-8F75-7F01CEE8428A}"/>
              </a:ext>
            </a:extLst>
          </p:cNvPr>
          <p:cNvSpPr txBox="1"/>
          <p:nvPr/>
        </p:nvSpPr>
        <p:spPr>
          <a:xfrm>
            <a:off x="6274520" y="1745457"/>
            <a:ext cx="14728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Complex baseband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ADAC866-1A99-46F8-BBEB-4D811F3634A4}"/>
              </a:ext>
            </a:extLst>
          </p:cNvPr>
          <p:cNvSpPr txBox="1"/>
          <p:nvPr/>
        </p:nvSpPr>
        <p:spPr>
          <a:xfrm>
            <a:off x="4843588" y="3059668"/>
            <a:ext cx="14728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DAC &amp; pulse shaping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9EC884B-DBDA-44B4-9E31-4B6ED4C1B33D}"/>
              </a:ext>
            </a:extLst>
          </p:cNvPr>
          <p:cNvSpPr txBox="1"/>
          <p:nvPr/>
        </p:nvSpPr>
        <p:spPr>
          <a:xfrm>
            <a:off x="2394192" y="3086043"/>
            <a:ext cx="14728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Symbol mapping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56F0628-D8EF-4C9F-AF05-576F2EB94895}"/>
              </a:ext>
            </a:extLst>
          </p:cNvPr>
          <p:cNvCxnSpPr>
            <a:cxnSpLocks/>
          </p:cNvCxnSpPr>
          <p:nvPr/>
        </p:nvCxnSpPr>
        <p:spPr>
          <a:xfrm>
            <a:off x="8621541" y="2586418"/>
            <a:ext cx="168274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C7369CEB-0885-4998-B624-BF5DF6BE0AFC}"/>
              </a:ext>
            </a:extLst>
          </p:cNvPr>
          <p:cNvSpPr txBox="1"/>
          <p:nvPr/>
        </p:nvSpPr>
        <p:spPr>
          <a:xfrm>
            <a:off x="8912436" y="1692928"/>
            <a:ext cx="14728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Real passband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9D2DE1A-1114-4B17-906F-D9FBC6A82412}"/>
              </a:ext>
            </a:extLst>
          </p:cNvPr>
          <p:cNvSpPr txBox="1"/>
          <p:nvPr/>
        </p:nvSpPr>
        <p:spPr>
          <a:xfrm>
            <a:off x="7459927" y="3029102"/>
            <a:ext cx="1472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Upconversion</a:t>
            </a:r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B758134-80A8-44BF-A01B-0772634A7417}"/>
              </a:ext>
            </a:extLst>
          </p:cNvPr>
          <p:cNvSpPr txBox="1"/>
          <p:nvPr/>
        </p:nvSpPr>
        <p:spPr>
          <a:xfrm>
            <a:off x="6244771" y="2653056"/>
            <a:ext cx="12867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Continuous-time</a:t>
            </a:r>
            <a:br>
              <a:rPr lang="en-US" i="1" dirty="0"/>
            </a:b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8743701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Step 1:  Symbol Mapping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1140036" y="4066314"/>
            <a:ext cx="7772400" cy="1919637"/>
          </a:xfrm>
        </p:spPr>
        <p:txBody>
          <a:bodyPr/>
          <a:lstStyle/>
          <a:p>
            <a:r>
              <a:rPr lang="en-US" dirty="0"/>
              <a:t>Generally done in three steps: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Step 1:  Bit to symbol map</a:t>
            </a:r>
          </a:p>
          <a:p>
            <a:pPr lvl="1"/>
            <a:r>
              <a:rPr lang="en-US" dirty="0"/>
              <a:t>Step 2: Pulse shaping</a:t>
            </a:r>
          </a:p>
          <a:p>
            <a:pPr lvl="1"/>
            <a:r>
              <a:rPr lang="en-US" dirty="0"/>
              <a:t>Step 3: </a:t>
            </a:r>
            <a:r>
              <a:rPr lang="en-US" dirty="0" err="1"/>
              <a:t>Upconversion</a:t>
            </a:r>
            <a:r>
              <a:rPr lang="en-US" dirty="0"/>
              <a:t> (done in last class)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C1400A-35CD-44B5-9D3C-4BED9994E5FB}"/>
              </a:ext>
            </a:extLst>
          </p:cNvPr>
          <p:cNvSpPr txBox="1"/>
          <p:nvPr/>
        </p:nvSpPr>
        <p:spPr>
          <a:xfrm>
            <a:off x="977221" y="1859691"/>
            <a:ext cx="14728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Bits</a:t>
            </a:r>
            <a:br>
              <a:rPr lang="en-US" i="1" dirty="0"/>
            </a:br>
            <a:r>
              <a:rPr lang="en-US" dirty="0"/>
              <a:t>…101001…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4F00C3-EA6B-4887-824F-33FF7FE67746}"/>
              </a:ext>
            </a:extLst>
          </p:cNvPr>
          <p:cNvSpPr txBox="1"/>
          <p:nvPr/>
        </p:nvSpPr>
        <p:spPr>
          <a:xfrm>
            <a:off x="3553424" y="1764937"/>
            <a:ext cx="14728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Complex symbols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1B65E2C-0766-4C51-8520-F5630B8957A4}"/>
              </a:ext>
            </a:extLst>
          </p:cNvPr>
          <p:cNvSpPr/>
          <p:nvPr/>
        </p:nvSpPr>
        <p:spPr>
          <a:xfrm>
            <a:off x="2394192" y="2182856"/>
            <a:ext cx="949301" cy="79900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77A8F28-FE17-4969-8D40-CACB6D870A07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1528653" y="2582359"/>
            <a:ext cx="8655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F98404C-7CF5-421C-A767-2931D9979DA2}"/>
              </a:ext>
            </a:extLst>
          </p:cNvPr>
          <p:cNvCxnSpPr>
            <a:cxnSpLocks/>
          </p:cNvCxnSpPr>
          <p:nvPr/>
        </p:nvCxnSpPr>
        <p:spPr>
          <a:xfrm>
            <a:off x="3343493" y="2582359"/>
            <a:ext cx="168274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E18D983F-85F1-488B-8A9B-DA1D7A81BD05}"/>
              </a:ext>
            </a:extLst>
          </p:cNvPr>
          <p:cNvSpPr/>
          <p:nvPr/>
        </p:nvSpPr>
        <p:spPr>
          <a:xfrm>
            <a:off x="5026236" y="2182856"/>
            <a:ext cx="949301" cy="79900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8DB7EC4-4251-4F8B-9FF1-E25E89533CDB}"/>
              </a:ext>
            </a:extLst>
          </p:cNvPr>
          <p:cNvSpPr txBox="1"/>
          <p:nvPr/>
        </p:nvSpPr>
        <p:spPr>
          <a:xfrm>
            <a:off x="3392354" y="2658696"/>
            <a:ext cx="14728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Discrete-time</a:t>
            </a:r>
            <a:br>
              <a:rPr lang="en-US" i="1" dirty="0"/>
            </a:br>
            <a:endParaRPr lang="en-US" i="1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20EC5CD-3AF4-485F-8805-CCD8EE69B244}"/>
              </a:ext>
            </a:extLst>
          </p:cNvPr>
          <p:cNvCxnSpPr>
            <a:cxnSpLocks/>
          </p:cNvCxnSpPr>
          <p:nvPr/>
        </p:nvCxnSpPr>
        <p:spPr>
          <a:xfrm>
            <a:off x="5975537" y="2601839"/>
            <a:ext cx="168274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6C224C44-BAA4-4D53-9005-FE2A23ADBE2D}"/>
              </a:ext>
            </a:extLst>
          </p:cNvPr>
          <p:cNvSpPr/>
          <p:nvPr/>
        </p:nvSpPr>
        <p:spPr>
          <a:xfrm>
            <a:off x="7672240" y="2202336"/>
            <a:ext cx="949301" cy="79900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1784721-57C3-4F06-8F75-7F01CEE8428A}"/>
              </a:ext>
            </a:extLst>
          </p:cNvPr>
          <p:cNvSpPr txBox="1"/>
          <p:nvPr/>
        </p:nvSpPr>
        <p:spPr>
          <a:xfrm>
            <a:off x="6274520" y="1745457"/>
            <a:ext cx="14728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Complex baseband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ADAC866-1A99-46F8-BBEB-4D811F3634A4}"/>
              </a:ext>
            </a:extLst>
          </p:cNvPr>
          <p:cNvSpPr txBox="1"/>
          <p:nvPr/>
        </p:nvSpPr>
        <p:spPr>
          <a:xfrm>
            <a:off x="4843588" y="3059668"/>
            <a:ext cx="14728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DAC &amp; pulse shaping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9EC884B-DBDA-44B4-9E31-4B6ED4C1B33D}"/>
              </a:ext>
            </a:extLst>
          </p:cNvPr>
          <p:cNvSpPr txBox="1"/>
          <p:nvPr/>
        </p:nvSpPr>
        <p:spPr>
          <a:xfrm>
            <a:off x="2394192" y="3086043"/>
            <a:ext cx="14728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Symbol mapping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56F0628-D8EF-4C9F-AF05-576F2EB94895}"/>
              </a:ext>
            </a:extLst>
          </p:cNvPr>
          <p:cNvCxnSpPr>
            <a:cxnSpLocks/>
          </p:cNvCxnSpPr>
          <p:nvPr/>
        </p:nvCxnSpPr>
        <p:spPr>
          <a:xfrm>
            <a:off x="8621541" y="2586418"/>
            <a:ext cx="168274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C7369CEB-0885-4998-B624-BF5DF6BE0AFC}"/>
              </a:ext>
            </a:extLst>
          </p:cNvPr>
          <p:cNvSpPr txBox="1"/>
          <p:nvPr/>
        </p:nvSpPr>
        <p:spPr>
          <a:xfrm>
            <a:off x="8912436" y="1692928"/>
            <a:ext cx="14728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Real passband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9D2DE1A-1114-4B17-906F-D9FBC6A82412}"/>
              </a:ext>
            </a:extLst>
          </p:cNvPr>
          <p:cNvSpPr txBox="1"/>
          <p:nvPr/>
        </p:nvSpPr>
        <p:spPr>
          <a:xfrm>
            <a:off x="7459927" y="3029102"/>
            <a:ext cx="1472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Upconversion</a:t>
            </a:r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B758134-80A8-44BF-A01B-0772634A7417}"/>
              </a:ext>
            </a:extLst>
          </p:cNvPr>
          <p:cNvSpPr txBox="1"/>
          <p:nvPr/>
        </p:nvSpPr>
        <p:spPr>
          <a:xfrm>
            <a:off x="6244771" y="2653056"/>
            <a:ext cx="12867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Continuous-time</a:t>
            </a:r>
            <a:br>
              <a:rPr lang="en-US" i="1" dirty="0"/>
            </a:br>
            <a:endParaRPr lang="en-US" i="1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6E5291B-C2B4-40D3-8E79-81E5BD384EA9}"/>
              </a:ext>
            </a:extLst>
          </p:cNvPr>
          <p:cNvSpPr/>
          <p:nvPr/>
        </p:nvSpPr>
        <p:spPr>
          <a:xfrm>
            <a:off x="2120748" y="1566620"/>
            <a:ext cx="1472812" cy="2323300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18247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Violet II">
      <a:dk1>
        <a:sysClr val="windowText" lastClr="000000"/>
      </a:dk1>
      <a:lt1>
        <a:sysClr val="window" lastClr="FFFFFF"/>
      </a:lt1>
      <a:dk2>
        <a:srgbClr val="632E62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02006FA4-1611-4B07-AF7F-85CF6D20EB3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25084</TotalTime>
  <Words>4161</Words>
  <Application>Microsoft Office PowerPoint</Application>
  <PresentationFormat>Widescreen</PresentationFormat>
  <Paragraphs>808</Paragraphs>
  <Slides>68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72" baseType="lpstr">
      <vt:lpstr>Calibri</vt:lpstr>
      <vt:lpstr>Cambria Math</vt:lpstr>
      <vt:lpstr>Wingdings</vt:lpstr>
      <vt:lpstr>Retrospect</vt:lpstr>
      <vt:lpstr>Unit 2: Symbol Mapping  and TX Filtering</vt:lpstr>
      <vt:lpstr>Learning Objectives</vt:lpstr>
      <vt:lpstr>This Unit</vt:lpstr>
      <vt:lpstr>Outline</vt:lpstr>
      <vt:lpstr>Last Unit:  Up- and Down-Conversion</vt:lpstr>
      <vt:lpstr>Simple Idea</vt:lpstr>
      <vt:lpstr>Simple Idea:  Continued</vt:lpstr>
      <vt:lpstr>Digital Modulation General Procedure</vt:lpstr>
      <vt:lpstr>Step 1:  Symbol Mapping</vt:lpstr>
      <vt:lpstr>Step 1:  Bit to Symbol Mapping</vt:lpstr>
      <vt:lpstr>Example:  BPSK</vt:lpstr>
      <vt:lpstr>Example 2:  4-PAM and QPSK</vt:lpstr>
      <vt:lpstr>Higher-Order Modulation</vt:lpstr>
      <vt:lpstr>Example Problem</vt:lpstr>
      <vt:lpstr>In Class Exercise</vt:lpstr>
      <vt:lpstr>Outline</vt:lpstr>
      <vt:lpstr>Step 2:  DAC and Pulse Shaping</vt:lpstr>
      <vt:lpstr>Digital-Analog Conversion (DAC)</vt:lpstr>
      <vt:lpstr>Problem with DAC only solution</vt:lpstr>
      <vt:lpstr>DAC + Filtering</vt:lpstr>
      <vt:lpstr>Infinite Pulse Series Representation</vt:lpstr>
      <vt:lpstr>Theoretical Pulse Shape Model</vt:lpstr>
      <vt:lpstr>Zero ISI Pulse</vt:lpstr>
      <vt:lpstr>Simple Pulse Shapes</vt:lpstr>
      <vt:lpstr>Sample Problem</vt:lpstr>
      <vt:lpstr>Units in Linear Modulation</vt:lpstr>
      <vt:lpstr>In Class Exercise</vt:lpstr>
      <vt:lpstr>Outline</vt:lpstr>
      <vt:lpstr>Bandwidth and US Spectral Allocations</vt:lpstr>
      <vt:lpstr>Bandwidth:  A Basic Resource</vt:lpstr>
      <vt:lpstr>Fourier Transform of Modulated Signal</vt:lpstr>
      <vt:lpstr>Review of DTFT</vt:lpstr>
      <vt:lpstr>Common DTFT Pairs</vt:lpstr>
      <vt:lpstr>Fourier Analysis of Modulation</vt:lpstr>
      <vt:lpstr>Example Problem:  Part 1</vt:lpstr>
      <vt:lpstr>Example Problem:  Part 2</vt:lpstr>
      <vt:lpstr>Outline</vt:lpstr>
      <vt:lpstr>Review:  PSD of a Continuous-Time Signal</vt:lpstr>
      <vt:lpstr>PSD of a Discrete-Time Signal</vt:lpstr>
      <vt:lpstr>Units of Discrete-Time PSD</vt:lpstr>
      <vt:lpstr>Symbol Mean and Energy</vt:lpstr>
      <vt:lpstr>PSD of a Linear Modulated Signal</vt:lpstr>
      <vt:lpstr>Units of PSD Formula</vt:lpstr>
      <vt:lpstr>Special Case: IID Symbols</vt:lpstr>
      <vt:lpstr>Example Problem:  Part 1</vt:lpstr>
      <vt:lpstr>Example Problem:  Part 2</vt:lpstr>
      <vt:lpstr>Measuring Bandwidth</vt:lpstr>
      <vt:lpstr>Examples</vt:lpstr>
      <vt:lpstr>Spectral Masks</vt:lpstr>
      <vt:lpstr>Signal Bandwidth and Excess Bandwidth</vt:lpstr>
      <vt:lpstr>In Class Exercise</vt:lpstr>
      <vt:lpstr>Outline</vt:lpstr>
      <vt:lpstr>Design Goals</vt:lpstr>
      <vt:lpstr>Sinc Pulse</vt:lpstr>
      <vt:lpstr>Sinc Pulse Shaping Illustrated</vt:lpstr>
      <vt:lpstr>Cosine Filtering</vt:lpstr>
      <vt:lpstr>Cosine Filtering Illustrated</vt:lpstr>
      <vt:lpstr>Outline</vt:lpstr>
      <vt:lpstr>Problems with Analog LPF solution</vt:lpstr>
      <vt:lpstr>Practical Pulse Shaping Block Diagram</vt:lpstr>
      <vt:lpstr>Practical Pulse Shaping</vt:lpstr>
      <vt:lpstr>Frequency Domain Analysis 1</vt:lpstr>
      <vt:lpstr>Frequency Domain Interpretation 2</vt:lpstr>
      <vt:lpstr>Images 1</vt:lpstr>
      <vt:lpstr>Images 2</vt:lpstr>
      <vt:lpstr>Power Spectral Density</vt:lpstr>
      <vt:lpstr>Effective Pulse Shape</vt:lpstr>
      <vt:lpstr>Example TX Filtering Circuit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Sundeep Rangan</dc:creator>
  <cp:lastModifiedBy>Sundeep Rangan</cp:lastModifiedBy>
  <cp:revision>364</cp:revision>
  <cp:lastPrinted>2017-01-24T17:12:09Z</cp:lastPrinted>
  <dcterms:created xsi:type="dcterms:W3CDTF">2015-03-22T11:15:32Z</dcterms:created>
  <dcterms:modified xsi:type="dcterms:W3CDTF">2022-09-13T15:23:58Z</dcterms:modified>
</cp:coreProperties>
</file>